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102"/>
  </p:notesMasterIdLst>
  <p:sldIdLst>
    <p:sldId id="362" r:id="rId2"/>
    <p:sldId id="319" r:id="rId3"/>
    <p:sldId id="320" r:id="rId4"/>
    <p:sldId id="363" r:id="rId5"/>
    <p:sldId id="322" r:id="rId6"/>
    <p:sldId id="323" r:id="rId7"/>
    <p:sldId id="324" r:id="rId8"/>
    <p:sldId id="345" r:id="rId9"/>
    <p:sldId id="325" r:id="rId10"/>
    <p:sldId id="326" r:id="rId11"/>
    <p:sldId id="327" r:id="rId12"/>
    <p:sldId id="328" r:id="rId13"/>
    <p:sldId id="329" r:id="rId14"/>
    <p:sldId id="357" r:id="rId15"/>
    <p:sldId id="331" r:id="rId16"/>
    <p:sldId id="332" r:id="rId17"/>
    <p:sldId id="333" r:id="rId18"/>
    <p:sldId id="334" r:id="rId19"/>
    <p:sldId id="335" r:id="rId20"/>
    <p:sldId id="336" r:id="rId21"/>
    <p:sldId id="337" r:id="rId22"/>
    <p:sldId id="338" r:id="rId23"/>
    <p:sldId id="346" r:id="rId24"/>
    <p:sldId id="339" r:id="rId25"/>
    <p:sldId id="347" r:id="rId26"/>
    <p:sldId id="348" r:id="rId27"/>
    <p:sldId id="349" r:id="rId28"/>
    <p:sldId id="350" r:id="rId29"/>
    <p:sldId id="340" r:id="rId30"/>
    <p:sldId id="341" r:id="rId31"/>
    <p:sldId id="342" r:id="rId32"/>
    <p:sldId id="343" r:id="rId33"/>
    <p:sldId id="344" r:id="rId34"/>
    <p:sldId id="351" r:id="rId35"/>
    <p:sldId id="352" r:id="rId36"/>
    <p:sldId id="353" r:id="rId37"/>
    <p:sldId id="257" r:id="rId38"/>
    <p:sldId id="258" r:id="rId39"/>
    <p:sldId id="259" r:id="rId40"/>
    <p:sldId id="260" r:id="rId41"/>
    <p:sldId id="361" r:id="rId42"/>
    <p:sldId id="262" r:id="rId43"/>
    <p:sldId id="263" r:id="rId44"/>
    <p:sldId id="358" r:id="rId45"/>
    <p:sldId id="265" r:id="rId46"/>
    <p:sldId id="266" r:id="rId47"/>
    <p:sldId id="267" r:id="rId48"/>
    <p:sldId id="268" r:id="rId49"/>
    <p:sldId id="269" r:id="rId50"/>
    <p:sldId id="270" r:id="rId51"/>
    <p:sldId id="271" r:id="rId52"/>
    <p:sldId id="272" r:id="rId53"/>
    <p:sldId id="273" r:id="rId54"/>
    <p:sldId id="274" r:id="rId55"/>
    <p:sldId id="275" r:id="rId56"/>
    <p:sldId id="276" r:id="rId57"/>
    <p:sldId id="277" r:id="rId58"/>
    <p:sldId id="278" r:id="rId59"/>
    <p:sldId id="279" r:id="rId60"/>
    <p:sldId id="356"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354" r:id="rId74"/>
    <p:sldId id="293" r:id="rId75"/>
    <p:sldId id="294" r:id="rId76"/>
    <p:sldId id="295" r:id="rId77"/>
    <p:sldId id="296" r:id="rId78"/>
    <p:sldId id="359" r:id="rId79"/>
    <p:sldId id="298" r:id="rId80"/>
    <p:sldId id="299" r:id="rId81"/>
    <p:sldId id="300" r:id="rId82"/>
    <p:sldId id="301" r:id="rId83"/>
    <p:sldId id="302" r:id="rId84"/>
    <p:sldId id="303" r:id="rId85"/>
    <p:sldId id="304" r:id="rId86"/>
    <p:sldId id="305" r:id="rId87"/>
    <p:sldId id="306" r:id="rId88"/>
    <p:sldId id="307" r:id="rId89"/>
    <p:sldId id="308" r:id="rId90"/>
    <p:sldId id="309" r:id="rId91"/>
    <p:sldId id="310" r:id="rId92"/>
    <p:sldId id="311" r:id="rId93"/>
    <p:sldId id="312" r:id="rId94"/>
    <p:sldId id="313" r:id="rId95"/>
    <p:sldId id="355" r:id="rId96"/>
    <p:sldId id="314" r:id="rId97"/>
    <p:sldId id="315" r:id="rId98"/>
    <p:sldId id="316" r:id="rId99"/>
    <p:sldId id="317" r:id="rId100"/>
    <p:sldId id="318" r:id="rId10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84" userDrawn="1">
          <p15:clr>
            <a:srgbClr val="A4A3A4"/>
          </p15:clr>
        </p15:guide>
        <p15:guide id="2" pos="288">
          <p15:clr>
            <a:srgbClr val="A4A3A4"/>
          </p15:clr>
        </p15:guide>
        <p15:guide id="3" orient="horz" pos="8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ala Trim" initials="PT"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78" autoAdjust="0"/>
    <p:restoredTop sz="94651" autoAdjust="0"/>
  </p:normalViewPr>
  <p:slideViewPr>
    <p:cSldViewPr snapToGrid="0">
      <p:cViewPr varScale="1">
        <p:scale>
          <a:sx n="105" d="100"/>
          <a:sy n="105" d="100"/>
        </p:scale>
        <p:origin x="930" y="114"/>
      </p:cViewPr>
      <p:guideLst>
        <p:guide orient="horz" pos="984"/>
        <p:guide pos="288"/>
        <p:guide orient="horz" pos="816"/>
      </p:guideLst>
    </p:cSldViewPr>
  </p:slideViewPr>
  <p:outlineViewPr>
    <p:cViewPr>
      <p:scale>
        <a:sx n="33" d="100"/>
        <a:sy n="33" d="100"/>
      </p:scale>
      <p:origin x="0" y="0"/>
    </p:cViewPr>
  </p:outlineViewPr>
  <p:notesTextViewPr>
    <p:cViewPr>
      <p:scale>
        <a:sx n="1" d="1"/>
        <a:sy n="1" d="1"/>
      </p:scale>
      <p:origin x="0" y="0"/>
    </p:cViewPr>
  </p:notesTextViewPr>
  <p:sorterViewPr>
    <p:cViewPr>
      <p:scale>
        <a:sx n="176" d="100"/>
        <a:sy n="176" d="100"/>
      </p:scale>
      <p:origin x="0" y="0"/>
    </p:cViewPr>
  </p:sorter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4" Type="http://schemas.openxmlformats.org/officeDocument/2006/relationships/image" Target="../media/image4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4" Type="http://schemas.openxmlformats.org/officeDocument/2006/relationships/image" Target="../media/image4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4" Type="http://schemas.openxmlformats.org/officeDocument/2006/relationships/image" Target="../media/image5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4" Type="http://schemas.openxmlformats.org/officeDocument/2006/relationships/image" Target="../media/image75.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 Id="rId4" Type="http://schemas.openxmlformats.org/officeDocument/2006/relationships/image" Target="../media/image80.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4" Type="http://schemas.openxmlformats.org/officeDocument/2006/relationships/image" Target="../media/image87.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4" Type="http://schemas.openxmlformats.org/officeDocument/2006/relationships/image" Target="../media/image108.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 Id="rId4" Type="http://schemas.openxmlformats.org/officeDocument/2006/relationships/image" Target="../media/image117.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 Id="rId4" Type="http://schemas.openxmlformats.org/officeDocument/2006/relationships/image" Target="../media/image134.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 Id="rId6" Type="http://schemas.openxmlformats.org/officeDocument/2006/relationships/image" Target="../media/image153.wmf"/><Relationship Id="rId5" Type="http://schemas.openxmlformats.org/officeDocument/2006/relationships/image" Target="../media/image152.wmf"/><Relationship Id="rId4" Type="http://schemas.openxmlformats.org/officeDocument/2006/relationships/image" Target="../media/image151.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719844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If this PowerPoint presentation contains mathematical equations, you may need to check that your computer has the following installed:</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1) MathType Plugin</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2) Math Player (free versions available)</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3) NVDA Reader (free versions available)</a:t>
            </a:r>
            <a:endParaRPr sz="1200" b="0" i="0" u="none" strike="noStrike" cap="none" dirty="0">
              <a:solidFill>
                <a:schemeClr val="dk1"/>
              </a:solidFill>
              <a:latin typeface="Arial"/>
              <a:ea typeface="Arial"/>
              <a:cs typeface="Arial"/>
              <a:sym typeface="Arial"/>
            </a:endParaRPr>
          </a:p>
        </p:txBody>
      </p:sp>
      <p:sp>
        <p:nvSpPr>
          <p:cNvPr id="210" name="Google Shape;21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262559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16" name="Google Shape;516;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3944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3" name="Google Shape;523;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0159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9" name="Google Shape;529;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5345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37" name="Google Shape;537;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8343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43" name="Google Shape;543;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0042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50" name="Google Shape;550;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213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56" name="Google Shape;556;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1271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5" name="Google Shape;565;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8267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72" name="Google Shape;572;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7523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1" name="Google Shape;581;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9823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7" name="Google Shape;307;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517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9" name="Google Shape;589;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7647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6" name="Google Shape;596;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4303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04" name="Google Shape;604;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4399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6" name="Google Shape;616;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8645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32" name="Google Shape;632;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945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41" name="Google Shape;641;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0950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1" name="Google Shape;651;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4599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65" name="Google Shape;665;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6941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71" name="Google Shape;671;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105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81" name="Google Shape;681;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9504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2" name="Google Shape;322;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1459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6" name="Google Shape;22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4445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2" name="Google Shape;23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193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	</a:t>
            </a:r>
            <a:endParaRPr dirty="0"/>
          </a:p>
        </p:txBody>
      </p:sp>
      <p:sp>
        <p:nvSpPr>
          <p:cNvPr id="253" name="Google Shape;25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8593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6" name="Google Shape;26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5887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5" name="Google Shape;28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8280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4" name="Google Shape;29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10369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4" name="Google Shape;30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0521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5" name="Google Shape;315;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484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1" name="Google Shape;32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33458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8" name="Google Shape;32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6818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8" name="Google Shape;328;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17465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6" name="Google Shape;33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2582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83930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8" name="Google Shape;348;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0466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4" name="Google Shape;354;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46247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0" name="Google Shape;360;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45263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8" name="Google Shape;368;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46055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9" name="Google Shape;37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64037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4" name="Google Shape;39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1799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2" name="Google Shape;402;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07819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6" name="Google Shape;41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3076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2" name="Google Shape;482;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86006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27" name="Google Shape;427;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48674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5" name="Google Shape;435;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3223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55" name="Google Shape;455;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67492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1" name="Google Shape;471;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47397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2" name="Google Shape;482;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34782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9" name="Google Shape;489;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14454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98" name="Google Shape;498;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32591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12" name="Google Shape;51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50034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19" name="Google Shape;519;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98144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32" name="Google Shape;532;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3784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2" name="Google Shape;482;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94112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39" name="Google Shape;539;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1451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46" name="Google Shape;546;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98951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3" name="Google Shape;563;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38328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70" name="Google Shape;570;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55788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5" name="Google Shape;585;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14993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9" name="Google Shape;599;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55359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07" name="Google Shape;607;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40528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20" name="Google Shape;620;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7731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29" name="Google Shape;629;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17684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39" name="Google Shape;63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3238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8" name="Google Shape;488;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9168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46" name="Google Shape;646;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03166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2" name="Google Shape;652;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88363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60" name="Google Shape;660;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3777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68" name="Google Shape;668;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86713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75" name="Google Shape;675;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96681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81" name="Google Shape;681;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81885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96" name="Google Shape;696;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9521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4" name="Google Shape;704;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0278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14" name="Google Shape;714;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40307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23" name="Google Shape;723;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5908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01" name="Google Shape;501;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9533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31" name="Google Shape;731;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57504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38" name="Google Shape;738;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63426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46" name="Google Shape;746;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70288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54" name="Google Shape;754;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92428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72" name="Google Shape;772;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72565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81" name="Google Shape;781;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43823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87" name="Google Shape;787;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24475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94" name="Google Shape;794;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26759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02" name="Google Shape;802;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86778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08" name="Google Shape;808;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0084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08" name="Google Shape;508;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3548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hapter Opener">
  <p:cSld name="Chapter Opener">
    <p:spTree>
      <p:nvGrpSpPr>
        <p:cNvPr id="1" name="Shape 18"/>
        <p:cNvGrpSpPr/>
        <p:nvPr/>
      </p:nvGrpSpPr>
      <p:grpSpPr>
        <a:xfrm>
          <a:off x="0" y="0"/>
          <a:ext cx="0" cy="0"/>
          <a:chOff x="0" y="0"/>
          <a:chExt cx="0" cy="0"/>
        </a:xfrm>
      </p:grpSpPr>
      <p:sp>
        <p:nvSpPr>
          <p:cNvPr id="19" name="Google Shape;19;p2"/>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body" idx="1"/>
          </p:nvPr>
        </p:nvSpPr>
        <p:spPr>
          <a:xfrm>
            <a:off x="457200" y="816430"/>
            <a:ext cx="8229600" cy="47897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2000"/>
              <a:buFont typeface="Arial"/>
              <a:buNone/>
              <a:defRPr sz="2000" b="0" i="0" u="none" strike="noStrike" cap="none">
                <a:solidFill>
                  <a:srgbClr val="007FA3"/>
                </a:solidFill>
                <a:latin typeface="Arial"/>
                <a:ea typeface="Arial"/>
                <a:cs typeface="Arial"/>
                <a:sym typeface="Arial"/>
              </a:defRPr>
            </a:lvl1pPr>
            <a:lvl2pPr marL="914400" marR="0" lvl="1"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21" name="Google Shape;21;p2"/>
          <p:cNvSpPr txBox="1">
            <a:spLocks noGrp="1"/>
          </p:cNvSpPr>
          <p:nvPr>
            <p:ph type="body" idx="2"/>
          </p:nvPr>
        </p:nvSpPr>
        <p:spPr>
          <a:xfrm>
            <a:off x="5029200" y="1600201"/>
            <a:ext cx="3657600" cy="1600199"/>
          </a:xfrm>
          <a:prstGeom prst="rect">
            <a:avLst/>
          </a:prstGeom>
          <a:noFill/>
          <a:ln>
            <a:noFill/>
          </a:ln>
        </p:spPr>
        <p:txBody>
          <a:bodyPr spcFirstLastPara="1" wrap="square" lIns="0" tIns="0" rIns="0" bIns="0" anchor="b" anchorCtr="0"/>
          <a:lstStyle>
            <a:lvl1pPr marL="457200" marR="0" lvl="0" indent="-228600" algn="l" rtl="0">
              <a:spcBef>
                <a:spcPts val="0"/>
              </a:spcBef>
              <a:spcAft>
                <a:spcPts val="0"/>
              </a:spcAft>
              <a:buClr>
                <a:srgbClr val="007FA3"/>
              </a:buClr>
              <a:buSzPts val="3000"/>
              <a:buFont typeface="Arial"/>
              <a:buNone/>
              <a:defRPr sz="3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4400"/>
              <a:buFont typeface="Noto Sans Symbols"/>
              <a:buNone/>
              <a:defRPr sz="44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9pPr>
          </a:lstStyle>
          <a:p>
            <a:endParaRPr/>
          </a:p>
        </p:txBody>
      </p:sp>
      <p:sp>
        <p:nvSpPr>
          <p:cNvPr id="22" name="Google Shape;22;p2"/>
          <p:cNvSpPr txBox="1">
            <a:spLocks noGrp="1"/>
          </p:cNvSpPr>
          <p:nvPr>
            <p:ph type="body" idx="3"/>
          </p:nvPr>
        </p:nvSpPr>
        <p:spPr>
          <a:xfrm>
            <a:off x="5029200" y="3200400"/>
            <a:ext cx="3657600" cy="2925763"/>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2200"/>
              <a:buFont typeface="Arial"/>
              <a:buNone/>
              <a:defRPr sz="2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2800"/>
              <a:buFont typeface="Noto Sans Symbols"/>
              <a:buNone/>
              <a:defRPr sz="2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3" name="Google Shape;23;p2"/>
          <p:cNvSpPr txBox="1">
            <a:spLocks noGrp="1"/>
          </p:cNvSpPr>
          <p:nvPr>
            <p:ph type="ftr" idx="11"/>
          </p:nvPr>
        </p:nvSpPr>
        <p:spPr>
          <a:xfrm>
            <a:off x="93969" y="6165337"/>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4" name="Google Shape;24;p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5" name="Google Shape;25;p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26" name="Google Shape;26;p2"/>
          <p:cNvSpPr txBox="1">
            <a:spLocks noGrp="1"/>
          </p:cNvSpPr>
          <p:nvPr>
            <p:ph type="body" idx="4"/>
          </p:nvPr>
        </p:nvSpPr>
        <p:spPr>
          <a:xfrm>
            <a:off x="1219200" y="6529254"/>
            <a:ext cx="5867400" cy="187537"/>
          </a:xfrm>
          <a:prstGeom prst="rect">
            <a:avLst/>
          </a:prstGeom>
          <a:noFill/>
          <a:ln>
            <a:noFill/>
          </a:ln>
        </p:spPr>
        <p:txBody>
          <a:bodyPr spcFirstLastPara="1" wrap="square" lIns="0" tIns="0" rIns="0" bIns="0" anchor="t" anchorCtr="0"/>
          <a:lstStyle>
            <a:lvl1pPr marL="457200" marR="0" lvl="0" indent="-228600" algn="r" rtl="0">
              <a:spcBef>
                <a:spcPts val="150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 name="Google Shape;17;p1"/>
          <p:cNvSpPr txBox="1"/>
          <p:nvPr userDrawn="1"/>
        </p:nvSpPr>
        <p:spPr>
          <a:xfrm>
            <a:off x="7665580" y="6428601"/>
            <a:ext cx="1017546"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dirty="0">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pic>
        <p:nvPicPr>
          <p:cNvPr id="28" name="Google Shape;28;p2"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8 Content">
  <p:cSld name="8_Title and 8 Content">
    <p:spTree>
      <p:nvGrpSpPr>
        <p:cNvPr id="1" name="Shape 105"/>
        <p:cNvGrpSpPr/>
        <p:nvPr/>
      </p:nvGrpSpPr>
      <p:grpSpPr>
        <a:xfrm>
          <a:off x="0" y="0"/>
          <a:ext cx="0" cy="0"/>
          <a:chOff x="0" y="0"/>
          <a:chExt cx="0" cy="0"/>
        </a:xfrm>
      </p:grpSpPr>
      <p:sp>
        <p:nvSpPr>
          <p:cNvPr id="106" name="Google Shape;106;p1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7" name="Google Shape;107;p11"/>
          <p:cNvSpPr txBox="1">
            <a:spLocks noGrp="1"/>
          </p:cNvSpPr>
          <p:nvPr>
            <p:ph type="body" idx="1"/>
          </p:nvPr>
        </p:nvSpPr>
        <p:spPr>
          <a:xfrm>
            <a:off x="457200" y="1715744"/>
            <a:ext cx="8229600" cy="378514"/>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8" name="Google Shape;108;p1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09" name="Google Shape;109;p1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10" name="Google Shape;110;p1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11" name="Google Shape;111;p11"/>
          <p:cNvSpPr txBox="1">
            <a:spLocks noGrp="1"/>
          </p:cNvSpPr>
          <p:nvPr>
            <p:ph type="body" idx="2"/>
          </p:nvPr>
        </p:nvSpPr>
        <p:spPr>
          <a:xfrm>
            <a:off x="459729" y="2232587"/>
            <a:ext cx="8229600" cy="378514"/>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2" name="Google Shape;112;p11"/>
          <p:cNvSpPr txBox="1">
            <a:spLocks noGrp="1"/>
          </p:cNvSpPr>
          <p:nvPr>
            <p:ph type="body" idx="3"/>
          </p:nvPr>
        </p:nvSpPr>
        <p:spPr>
          <a:xfrm>
            <a:off x="452718" y="2795923"/>
            <a:ext cx="8229600" cy="378514"/>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3" name="Google Shape;113;p11"/>
          <p:cNvSpPr txBox="1">
            <a:spLocks noGrp="1"/>
          </p:cNvSpPr>
          <p:nvPr>
            <p:ph type="body" idx="4"/>
          </p:nvPr>
        </p:nvSpPr>
        <p:spPr>
          <a:xfrm>
            <a:off x="434789" y="3339278"/>
            <a:ext cx="8229600" cy="378514"/>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4" name="Google Shape;114;p11"/>
          <p:cNvSpPr txBox="1">
            <a:spLocks noGrp="1"/>
          </p:cNvSpPr>
          <p:nvPr>
            <p:ph type="body" idx="5"/>
          </p:nvPr>
        </p:nvSpPr>
        <p:spPr>
          <a:xfrm>
            <a:off x="434789" y="3876099"/>
            <a:ext cx="8229600" cy="378514"/>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5" name="Google Shape;115;p11"/>
          <p:cNvSpPr txBox="1">
            <a:spLocks noGrp="1"/>
          </p:cNvSpPr>
          <p:nvPr>
            <p:ph type="body" idx="6"/>
          </p:nvPr>
        </p:nvSpPr>
        <p:spPr>
          <a:xfrm>
            <a:off x="452718" y="4510148"/>
            <a:ext cx="8229600" cy="378514"/>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6" name="Google Shape;116;p11"/>
          <p:cNvSpPr txBox="1">
            <a:spLocks noGrp="1"/>
          </p:cNvSpPr>
          <p:nvPr>
            <p:ph type="body" idx="7"/>
          </p:nvPr>
        </p:nvSpPr>
        <p:spPr>
          <a:xfrm>
            <a:off x="452718" y="5199073"/>
            <a:ext cx="8229600" cy="378514"/>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7" name="Google Shape;117;p11"/>
          <p:cNvSpPr txBox="1">
            <a:spLocks noGrp="1"/>
          </p:cNvSpPr>
          <p:nvPr>
            <p:ph type="body" idx="8"/>
          </p:nvPr>
        </p:nvSpPr>
        <p:spPr>
          <a:xfrm>
            <a:off x="460375" y="5715000"/>
            <a:ext cx="8229600" cy="381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4 Content">
  <p:cSld name="Title and 4 Content">
    <p:spTree>
      <p:nvGrpSpPr>
        <p:cNvPr id="1" name="Shape 118"/>
        <p:cNvGrpSpPr/>
        <p:nvPr/>
      </p:nvGrpSpPr>
      <p:grpSpPr>
        <a:xfrm>
          <a:off x="0" y="0"/>
          <a:ext cx="0" cy="0"/>
          <a:chOff x="0" y="0"/>
          <a:chExt cx="0" cy="0"/>
        </a:xfrm>
      </p:grpSpPr>
      <p:sp>
        <p:nvSpPr>
          <p:cNvPr id="119" name="Google Shape;119;p1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0" name="Google Shape;120;p12"/>
          <p:cNvSpPr txBox="1">
            <a:spLocks noGrp="1"/>
          </p:cNvSpPr>
          <p:nvPr>
            <p:ph type="body" idx="1"/>
          </p:nvPr>
        </p:nvSpPr>
        <p:spPr>
          <a:xfrm>
            <a:off x="457200" y="160020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1" name="Google Shape;121;p12"/>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22" name="Google Shape;122;p1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23" name="Google Shape;123;p1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24" name="Google Shape;124;p12"/>
          <p:cNvSpPr txBox="1">
            <a:spLocks noGrp="1"/>
          </p:cNvSpPr>
          <p:nvPr>
            <p:ph type="body" idx="2"/>
          </p:nvPr>
        </p:nvSpPr>
        <p:spPr>
          <a:xfrm>
            <a:off x="473720" y="264168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5" name="Google Shape;125;p12"/>
          <p:cNvSpPr txBox="1">
            <a:spLocks noGrp="1"/>
          </p:cNvSpPr>
          <p:nvPr>
            <p:ph type="body" idx="3"/>
          </p:nvPr>
        </p:nvSpPr>
        <p:spPr>
          <a:xfrm>
            <a:off x="457200" y="368316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6" name="Google Shape;126;p12"/>
          <p:cNvSpPr txBox="1">
            <a:spLocks noGrp="1"/>
          </p:cNvSpPr>
          <p:nvPr>
            <p:ph type="body" idx="4"/>
          </p:nvPr>
        </p:nvSpPr>
        <p:spPr>
          <a:xfrm>
            <a:off x="457200" y="472464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spTree>
      <p:nvGrpSpPr>
        <p:cNvPr id="1" name="Shape 127"/>
        <p:cNvGrpSpPr/>
        <p:nvPr/>
      </p:nvGrpSpPr>
      <p:grpSpPr>
        <a:xfrm>
          <a:off x="0" y="0"/>
          <a:ext cx="0" cy="0"/>
          <a:chOff x="0" y="0"/>
          <a:chExt cx="0" cy="0"/>
        </a:xfrm>
      </p:grpSpPr>
      <p:sp>
        <p:nvSpPr>
          <p:cNvPr id="128" name="Google Shape;128;p1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9" name="Google Shape;129;p13"/>
          <p:cNvSpPr txBox="1">
            <a:spLocks noGrp="1"/>
          </p:cNvSpPr>
          <p:nvPr>
            <p:ph type="body" idx="1"/>
          </p:nvPr>
        </p:nvSpPr>
        <p:spPr>
          <a:xfrm>
            <a:off x="457200" y="1600200"/>
            <a:ext cx="8229600" cy="21637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30" name="Google Shape;130;p13"/>
          <p:cNvSpPr txBox="1">
            <a:spLocks noGrp="1"/>
          </p:cNvSpPr>
          <p:nvPr>
            <p:ph type="body" idx="2"/>
          </p:nvPr>
        </p:nvSpPr>
        <p:spPr>
          <a:xfrm>
            <a:off x="457200" y="3962400"/>
            <a:ext cx="8229600" cy="21637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31" name="Google Shape;131;p1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2" name="Google Shape;132;p1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3" name="Google Shape;133;p1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4"/>
        <p:cNvGrpSpPr/>
        <p:nvPr/>
      </p:nvGrpSpPr>
      <p:grpSpPr>
        <a:xfrm>
          <a:off x="0" y="0"/>
          <a:ext cx="0" cy="0"/>
          <a:chOff x="0" y="0"/>
          <a:chExt cx="0" cy="0"/>
        </a:xfrm>
      </p:grpSpPr>
      <p:sp>
        <p:nvSpPr>
          <p:cNvPr id="135" name="Google Shape;135;p14"/>
          <p:cNvSpPr/>
          <p:nvPr/>
        </p:nvSpPr>
        <p:spPr>
          <a:xfrm>
            <a:off x="0" y="0"/>
            <a:ext cx="9144000" cy="3886200"/>
          </a:xfrm>
          <a:prstGeom prst="rect">
            <a:avLst/>
          </a:prstGeom>
          <a:solidFill>
            <a:srgbClr val="007FA3"/>
          </a:solidFill>
          <a:ln w="25400" cap="flat" cmpd="sng">
            <a:solidFill>
              <a:srgbClr val="007F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36" name="Google Shape;136;p14"/>
          <p:cNvSpPr txBox="1">
            <a:spLocks noGrp="1"/>
          </p:cNvSpPr>
          <p:nvPr>
            <p:ph type="ctrTitle"/>
          </p:nvPr>
        </p:nvSpPr>
        <p:spPr>
          <a:xfrm>
            <a:off x="685800" y="762000"/>
            <a:ext cx="7772400" cy="2838451"/>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7" name="Google Shape;137;p14"/>
          <p:cNvSpPr txBox="1">
            <a:spLocks noGrp="1"/>
          </p:cNvSpPr>
          <p:nvPr>
            <p:ph type="subTitle" idx="1"/>
          </p:nvPr>
        </p:nvSpPr>
        <p:spPr>
          <a:xfrm>
            <a:off x="674687" y="3962400"/>
            <a:ext cx="7794626" cy="1752600"/>
          </a:xfrm>
          <a:prstGeom prst="rect">
            <a:avLst/>
          </a:prstGeom>
          <a:noFill/>
          <a:ln>
            <a:noFill/>
          </a:ln>
        </p:spPr>
        <p:txBody>
          <a:bodyPr spcFirstLastPara="1" wrap="square" lIns="0" tIns="0" rIns="0" bIns="0" anchor="t" anchorCtr="0"/>
          <a:lstStyle>
            <a:lvl1pPr marR="0" lvl="0" algn="l" rtl="0">
              <a:spcBef>
                <a:spcPts val="0"/>
              </a:spcBef>
              <a:spcAft>
                <a:spcPts val="0"/>
              </a:spcAft>
              <a:buClr>
                <a:srgbClr val="007FA3"/>
              </a:buClr>
              <a:buSzPts val="1800"/>
              <a:buFont typeface="Arial"/>
              <a:buNone/>
              <a:defRPr sz="1800" b="0" i="0" u="none" strike="noStrike" cap="none">
                <a:solidFill>
                  <a:schemeClr val="dk1"/>
                </a:solidFill>
                <a:latin typeface="Arial"/>
                <a:ea typeface="Arial"/>
                <a:cs typeface="Arial"/>
                <a:sym typeface="Arial"/>
              </a:defRPr>
            </a:lvl1pPr>
            <a:lvl2pPr marR="0" lvl="1"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600"/>
              </a:spcBef>
              <a:spcAft>
                <a:spcPts val="0"/>
              </a:spcAft>
              <a:buClr>
                <a:srgbClr val="007FA3"/>
              </a:buClr>
              <a:buSzPts val="2800"/>
              <a:buFont typeface="Noto Sans Symbols"/>
              <a:buNone/>
              <a:defRPr sz="2800" b="0" i="0" u="none" strike="noStrike" cap="none">
                <a:solidFill>
                  <a:srgbClr val="888888"/>
                </a:solidFill>
                <a:latin typeface="Arial"/>
                <a:ea typeface="Arial"/>
                <a:cs typeface="Arial"/>
                <a:sym typeface="Arial"/>
              </a:defRPr>
            </a:lvl3pPr>
            <a:lvl4pPr marR="0" lvl="3"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4pPr>
            <a:lvl5pPr marR="0" lvl="4"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5pPr>
            <a:lvl6pPr marR="0" lvl="5"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6pPr>
            <a:lvl7pPr marR="0" lvl="6"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7pPr>
            <a:lvl8pPr marR="0" lvl="7"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8pPr>
            <a:lvl9pPr marR="0" lvl="8"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9pPr>
          </a:lstStyle>
          <a:p>
            <a:endParaRPr/>
          </a:p>
        </p:txBody>
      </p:sp>
      <p:sp>
        <p:nvSpPr>
          <p:cNvPr id="138" name="Google Shape;138;p1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9" name="Google Shape;139;p1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0" name="Google Shape;140;p1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pic>
        <p:nvPicPr>
          <p:cNvPr id="141" name="Google Shape;141;p14"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2" name="Google Shape;17;p1"/>
          <p:cNvSpPr txBox="1"/>
          <p:nvPr userDrawn="1"/>
        </p:nvSpPr>
        <p:spPr>
          <a:xfrm>
            <a:off x="7665580" y="6428601"/>
            <a:ext cx="1017546"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dirty="0">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sp>
        <p:nvSpPr>
          <p:cNvPr id="13" name="Google Shape;16;p1"/>
          <p:cNvSpPr txBox="1"/>
          <p:nvPr userDrawn="1"/>
        </p:nvSpPr>
        <p:spPr>
          <a:xfrm>
            <a:off x="1616578"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Learning Objectives and Content">
  <p:cSld name="Title + Learning Objectives and Content">
    <p:spTree>
      <p:nvGrpSpPr>
        <p:cNvPr id="1" name="Shape 144"/>
        <p:cNvGrpSpPr/>
        <p:nvPr/>
      </p:nvGrpSpPr>
      <p:grpSpPr>
        <a:xfrm>
          <a:off x="0" y="0"/>
          <a:ext cx="0" cy="0"/>
          <a:chOff x="0" y="0"/>
          <a:chExt cx="0" cy="0"/>
        </a:xfrm>
      </p:grpSpPr>
      <p:sp>
        <p:nvSpPr>
          <p:cNvPr id="145" name="Google Shape;145;p15"/>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6" name="Google Shape;146;p15"/>
          <p:cNvSpPr txBox="1">
            <a:spLocks noGrp="1"/>
          </p:cNvSpPr>
          <p:nvPr>
            <p:ph type="body" idx="1"/>
          </p:nvPr>
        </p:nvSpPr>
        <p:spPr>
          <a:xfrm>
            <a:off x="457200" y="816430"/>
            <a:ext cx="8229600" cy="40277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147" name="Google Shape;147;p15"/>
          <p:cNvSpPr txBox="1">
            <a:spLocks noGrp="1"/>
          </p:cNvSpPr>
          <p:nvPr>
            <p:ph type="body" idx="2"/>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8" name="Google Shape;148;p1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9" name="Google Shape;149;p1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50" name="Google Shape;150;p1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3" name="Google Shape;153;p16"/>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273050" algn="l" rtl="0">
              <a:spcBef>
                <a:spcPts val="1500"/>
              </a:spcBef>
              <a:spcAft>
                <a:spcPts val="0"/>
              </a:spcAft>
              <a:buClr>
                <a:srgbClr val="007FA3"/>
              </a:buClr>
              <a:buSzPts val="7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4" name="Google Shape;154;p1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55" name="Google Shape;155;p1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56" name="Google Shape;156;p1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9" name="Google Shape;159;p17"/>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60" name="Google Shape;160;p1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1" name="Google Shape;161;p1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2" name="Google Shape;162;p1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63" name="Google Shape;163;p17"/>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64" name="Google Shape;164;p17"/>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65" name="Google Shape;165;p17"/>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66" name="Google Shape;166;p17"/>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67" name="Google Shape;167;p17"/>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68" name="Google Shape;168;p17"/>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69" name="Google Shape;169;p17"/>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70" name="Google Shape;170;p17"/>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71" name="Google Shape;171;p17"/>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72" name="Google Shape;172;p17"/>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73" name="Google Shape;173;p17"/>
          <p:cNvSpPr txBox="1">
            <a:spLocks noGrp="1"/>
          </p:cNvSpPr>
          <p:nvPr>
            <p:ph type="body" idx="15"/>
          </p:nvPr>
        </p:nvSpPr>
        <p:spPr>
          <a:xfrm>
            <a:off x="461682" y="519362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74" name="Google Shape;174;p17"/>
          <p:cNvSpPr txBox="1">
            <a:spLocks noGrp="1"/>
          </p:cNvSpPr>
          <p:nvPr>
            <p:ph type="body" idx="16"/>
          </p:nvPr>
        </p:nvSpPr>
        <p:spPr>
          <a:xfrm>
            <a:off x="457200" y="553449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75" name="Google Shape;175;p17"/>
          <p:cNvSpPr txBox="1">
            <a:spLocks noGrp="1"/>
          </p:cNvSpPr>
          <p:nvPr>
            <p:ph type="body" idx="17"/>
          </p:nvPr>
        </p:nvSpPr>
        <p:spPr>
          <a:xfrm>
            <a:off x="443753" y="5864927"/>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Figure + Caption">
  <p:cSld name="Figure + Caption">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457200" y="228600"/>
            <a:ext cx="8229600" cy="10668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8" name="Google Shape;178;p18"/>
          <p:cNvSpPr txBox="1">
            <a:spLocks noGrp="1"/>
          </p:cNvSpPr>
          <p:nvPr>
            <p:ph type="body" idx="1"/>
          </p:nvPr>
        </p:nvSpPr>
        <p:spPr>
          <a:xfrm>
            <a:off x="457200" y="5368160"/>
            <a:ext cx="8229600" cy="916856"/>
          </a:xfrm>
          <a:prstGeom prst="rect">
            <a:avLst/>
          </a:prstGeom>
          <a:noFill/>
          <a:ln>
            <a:noFill/>
          </a:ln>
        </p:spPr>
        <p:txBody>
          <a:bodyPr spcFirstLastPara="1" wrap="square" lIns="0" tIns="0" rIns="0" bIns="0" anchor="b" anchorCtr="0"/>
          <a:lstStyle>
            <a:lvl1pPr marL="457200" marR="0" lvl="0" indent="-228600" algn="l" rtl="0">
              <a:spcBef>
                <a:spcPts val="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1600"/>
              <a:buFont typeface="Noto Sans Symbols"/>
              <a:buNone/>
              <a:defRPr sz="16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79" name="Google Shape;179;p1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80" name="Google Shape;180;p1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81" name="Google Shape;181;p1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dk1"/>
                </a:solidFill>
                <a:latin typeface="Arial"/>
                <a:ea typeface="Arial"/>
                <a:cs typeface="Arial"/>
                <a:sym typeface="Arial"/>
              </a:defRPr>
            </a:lvl1pPr>
            <a:lvl2pPr marL="0" marR="0" lvl="1" indent="0" algn="r" rtl="0">
              <a:spcBef>
                <a:spcPts val="0"/>
              </a:spcBef>
              <a:buNone/>
              <a:defRPr sz="900">
                <a:solidFill>
                  <a:schemeClr val="dk1"/>
                </a:solidFill>
                <a:latin typeface="Arial"/>
                <a:ea typeface="Arial"/>
                <a:cs typeface="Arial"/>
                <a:sym typeface="Arial"/>
              </a:defRPr>
            </a:lvl2pPr>
            <a:lvl3pPr marL="0" marR="0" lvl="2" indent="0" algn="r" rtl="0">
              <a:spcBef>
                <a:spcPts val="0"/>
              </a:spcBef>
              <a:buNone/>
              <a:defRPr sz="900">
                <a:solidFill>
                  <a:schemeClr val="dk1"/>
                </a:solidFill>
                <a:latin typeface="Arial"/>
                <a:ea typeface="Arial"/>
                <a:cs typeface="Arial"/>
                <a:sym typeface="Arial"/>
              </a:defRPr>
            </a:lvl3pPr>
            <a:lvl4pPr marL="0" marR="0" lvl="3" indent="0" algn="r" rtl="0">
              <a:spcBef>
                <a:spcPts val="0"/>
              </a:spcBef>
              <a:buNone/>
              <a:defRPr sz="900">
                <a:solidFill>
                  <a:schemeClr val="dk1"/>
                </a:solidFill>
                <a:latin typeface="Arial"/>
                <a:ea typeface="Arial"/>
                <a:cs typeface="Arial"/>
                <a:sym typeface="Arial"/>
              </a:defRPr>
            </a:lvl4pPr>
            <a:lvl5pPr marL="0" marR="0" lvl="4" indent="0" algn="r" rtl="0">
              <a:spcBef>
                <a:spcPts val="0"/>
              </a:spcBef>
              <a:buNone/>
              <a:defRPr sz="900">
                <a:solidFill>
                  <a:schemeClr val="dk1"/>
                </a:solidFill>
                <a:latin typeface="Arial"/>
                <a:ea typeface="Arial"/>
                <a:cs typeface="Arial"/>
                <a:sym typeface="Arial"/>
              </a:defRPr>
            </a:lvl5pPr>
            <a:lvl6pPr marL="0" marR="0" lvl="5" indent="0" algn="r" rtl="0">
              <a:spcBef>
                <a:spcPts val="0"/>
              </a:spcBef>
              <a:buNone/>
              <a:defRPr sz="900">
                <a:solidFill>
                  <a:schemeClr val="dk1"/>
                </a:solidFill>
                <a:latin typeface="Arial"/>
                <a:ea typeface="Arial"/>
                <a:cs typeface="Arial"/>
                <a:sym typeface="Arial"/>
              </a:defRPr>
            </a:lvl6pPr>
            <a:lvl7pPr marL="0" marR="0" lvl="6" indent="0" algn="r" rtl="0">
              <a:spcBef>
                <a:spcPts val="0"/>
              </a:spcBef>
              <a:buNone/>
              <a:defRPr sz="900">
                <a:solidFill>
                  <a:schemeClr val="dk1"/>
                </a:solidFill>
                <a:latin typeface="Arial"/>
                <a:ea typeface="Arial"/>
                <a:cs typeface="Arial"/>
                <a:sym typeface="Arial"/>
              </a:defRPr>
            </a:lvl7pPr>
            <a:lvl8pPr marL="0" marR="0" lvl="7" indent="0" algn="r" rtl="0">
              <a:spcBef>
                <a:spcPts val="0"/>
              </a:spcBef>
              <a:buNone/>
              <a:defRPr sz="900">
                <a:solidFill>
                  <a:schemeClr val="dk1"/>
                </a:solidFill>
                <a:latin typeface="Arial"/>
                <a:ea typeface="Arial"/>
                <a:cs typeface="Arial"/>
                <a:sym typeface="Arial"/>
              </a:defRPr>
            </a:lvl8pPr>
            <a:lvl9pPr marL="0" marR="0" lvl="8" indent="0" algn="r" rtl="0">
              <a:spcBef>
                <a:spcPts val="0"/>
              </a:spcBef>
              <a:buNone/>
              <a:defRPr sz="9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pic>
        <p:nvPicPr>
          <p:cNvPr id="183" name="Google Shape;183;p18"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2" name="Google Shape;16;p1"/>
          <p:cNvSpPr txBox="1"/>
          <p:nvPr userDrawn="1"/>
        </p:nvSpPr>
        <p:spPr>
          <a:xfrm>
            <a:off x="1616578"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
        <p:nvSpPr>
          <p:cNvPr id="13" name="Google Shape;17;p1"/>
          <p:cNvSpPr txBox="1"/>
          <p:nvPr userDrawn="1"/>
        </p:nvSpPr>
        <p:spPr>
          <a:xfrm>
            <a:off x="7665580" y="6428601"/>
            <a:ext cx="1017546"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dirty="0">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685800" y="1447800"/>
            <a:ext cx="7772400" cy="2152651"/>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7" name="Google Shape;187;p19"/>
          <p:cNvSpPr txBox="1">
            <a:spLocks noGrp="1"/>
          </p:cNvSpPr>
          <p:nvPr>
            <p:ph type="body" idx="1"/>
          </p:nvPr>
        </p:nvSpPr>
        <p:spPr>
          <a:xfrm>
            <a:off x="674687" y="3962400"/>
            <a:ext cx="7794627" cy="175260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rtl="0">
              <a:spcBef>
                <a:spcPts val="600"/>
              </a:spcBef>
              <a:spcAft>
                <a:spcPts val="0"/>
              </a:spcAft>
              <a:buClr>
                <a:srgbClr val="007FA3"/>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rtl="0">
              <a:spcBef>
                <a:spcPts val="600"/>
              </a:spcBef>
              <a:spcAft>
                <a:spcPts val="0"/>
              </a:spcAft>
              <a:buClr>
                <a:srgbClr val="007FA3"/>
              </a:buClr>
              <a:buSzPts val="1600"/>
              <a:buFont typeface="Noto Sans Symbols"/>
              <a:buNone/>
              <a:defRPr sz="1600" b="0" i="0" u="none" strike="noStrike" cap="none">
                <a:solidFill>
                  <a:srgbClr val="888888"/>
                </a:solidFill>
                <a:latin typeface="Arial"/>
                <a:ea typeface="Arial"/>
                <a:cs typeface="Arial"/>
                <a:sym typeface="Arial"/>
              </a:defRPr>
            </a:lvl3pPr>
            <a:lvl4pPr marL="1828800" marR="0" lvl="3" indent="-228600" algn="l" rtl="0">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rtl="0">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sp>
        <p:nvSpPr>
          <p:cNvPr id="188" name="Google Shape;188;p1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89" name="Google Shape;189;p1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90" name="Google Shape;190;p1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91"/>
        <p:cNvGrpSpPr/>
        <p:nvPr/>
      </p:nvGrpSpPr>
      <p:grpSpPr>
        <a:xfrm>
          <a:off x="0" y="0"/>
          <a:ext cx="0" cy="0"/>
          <a:chOff x="0" y="0"/>
          <a:chExt cx="0" cy="0"/>
        </a:xfrm>
      </p:grpSpPr>
      <p:sp>
        <p:nvSpPr>
          <p:cNvPr id="192" name="Google Shape;192;p2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3" name="Google Shape;193;p2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94" name="Google Shape;194;p2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95" name="Google Shape;195;p2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3"/>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32" name="Google Shape;32;p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33" name="Google Shape;33;p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34" name="Google Shape;34;p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96"/>
        <p:cNvGrpSpPr/>
        <p:nvPr/>
      </p:nvGrpSpPr>
      <p:grpSpPr>
        <a:xfrm>
          <a:off x="0" y="0"/>
          <a:ext cx="0" cy="0"/>
          <a:chOff x="0" y="0"/>
          <a:chExt cx="0" cy="0"/>
        </a:xfrm>
      </p:grpSpPr>
      <p:sp>
        <p:nvSpPr>
          <p:cNvPr id="197" name="Google Shape;197;p2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98" name="Google Shape;198;p2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99" name="Google Shape;199;p2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dk1"/>
                </a:solidFill>
                <a:latin typeface="Arial"/>
                <a:ea typeface="Arial"/>
                <a:cs typeface="Arial"/>
                <a:sym typeface="Arial"/>
              </a:defRPr>
            </a:lvl1pPr>
            <a:lvl2pPr marL="0" marR="0" lvl="1" indent="0" algn="r" rtl="0">
              <a:spcBef>
                <a:spcPts val="0"/>
              </a:spcBef>
              <a:buNone/>
              <a:defRPr sz="900">
                <a:solidFill>
                  <a:schemeClr val="dk1"/>
                </a:solidFill>
                <a:latin typeface="Arial"/>
                <a:ea typeface="Arial"/>
                <a:cs typeface="Arial"/>
                <a:sym typeface="Arial"/>
              </a:defRPr>
            </a:lvl2pPr>
            <a:lvl3pPr marL="0" marR="0" lvl="2" indent="0" algn="r" rtl="0">
              <a:spcBef>
                <a:spcPts val="0"/>
              </a:spcBef>
              <a:buNone/>
              <a:defRPr sz="900">
                <a:solidFill>
                  <a:schemeClr val="dk1"/>
                </a:solidFill>
                <a:latin typeface="Arial"/>
                <a:ea typeface="Arial"/>
                <a:cs typeface="Arial"/>
                <a:sym typeface="Arial"/>
              </a:defRPr>
            </a:lvl3pPr>
            <a:lvl4pPr marL="0" marR="0" lvl="3" indent="0" algn="r" rtl="0">
              <a:spcBef>
                <a:spcPts val="0"/>
              </a:spcBef>
              <a:buNone/>
              <a:defRPr sz="900">
                <a:solidFill>
                  <a:schemeClr val="dk1"/>
                </a:solidFill>
                <a:latin typeface="Arial"/>
                <a:ea typeface="Arial"/>
                <a:cs typeface="Arial"/>
                <a:sym typeface="Arial"/>
              </a:defRPr>
            </a:lvl4pPr>
            <a:lvl5pPr marL="0" marR="0" lvl="4" indent="0" algn="r" rtl="0">
              <a:spcBef>
                <a:spcPts val="0"/>
              </a:spcBef>
              <a:buNone/>
              <a:defRPr sz="900">
                <a:solidFill>
                  <a:schemeClr val="dk1"/>
                </a:solidFill>
                <a:latin typeface="Arial"/>
                <a:ea typeface="Arial"/>
                <a:cs typeface="Arial"/>
                <a:sym typeface="Arial"/>
              </a:defRPr>
            </a:lvl5pPr>
            <a:lvl6pPr marL="0" marR="0" lvl="5" indent="0" algn="r" rtl="0">
              <a:spcBef>
                <a:spcPts val="0"/>
              </a:spcBef>
              <a:buNone/>
              <a:defRPr sz="900">
                <a:solidFill>
                  <a:schemeClr val="dk1"/>
                </a:solidFill>
                <a:latin typeface="Arial"/>
                <a:ea typeface="Arial"/>
                <a:cs typeface="Arial"/>
                <a:sym typeface="Arial"/>
              </a:defRPr>
            </a:lvl6pPr>
            <a:lvl7pPr marL="0" marR="0" lvl="6" indent="0" algn="r" rtl="0">
              <a:spcBef>
                <a:spcPts val="0"/>
              </a:spcBef>
              <a:buNone/>
              <a:defRPr sz="900">
                <a:solidFill>
                  <a:schemeClr val="dk1"/>
                </a:solidFill>
                <a:latin typeface="Arial"/>
                <a:ea typeface="Arial"/>
                <a:cs typeface="Arial"/>
                <a:sym typeface="Arial"/>
              </a:defRPr>
            </a:lvl7pPr>
            <a:lvl8pPr marL="0" marR="0" lvl="7" indent="0" algn="r" rtl="0">
              <a:spcBef>
                <a:spcPts val="0"/>
              </a:spcBef>
              <a:buNone/>
              <a:defRPr sz="900">
                <a:solidFill>
                  <a:schemeClr val="dk1"/>
                </a:solidFill>
                <a:latin typeface="Arial"/>
                <a:ea typeface="Arial"/>
                <a:cs typeface="Arial"/>
                <a:sym typeface="Arial"/>
              </a:defRPr>
            </a:lvl8pPr>
            <a:lvl9pPr marL="0" marR="0" lvl="8" indent="0" algn="r" rtl="0">
              <a:spcBef>
                <a:spcPts val="0"/>
              </a:spcBef>
              <a:buNone/>
              <a:defRPr sz="9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pic>
        <p:nvPicPr>
          <p:cNvPr id="201" name="Google Shape;201;p21"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0" name="Google Shape;16;p1"/>
          <p:cNvSpPr txBox="1"/>
          <p:nvPr userDrawn="1"/>
        </p:nvSpPr>
        <p:spPr>
          <a:xfrm>
            <a:off x="1616578"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
        <p:nvSpPr>
          <p:cNvPr id="11" name="Google Shape;17;p1"/>
          <p:cNvSpPr txBox="1"/>
          <p:nvPr userDrawn="1"/>
        </p:nvSpPr>
        <p:spPr>
          <a:xfrm>
            <a:off x="7665580" y="6428601"/>
            <a:ext cx="1017546"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dirty="0">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5 Content">
  <p:cSld name="Title and 5 Content">
    <p:spTree>
      <p:nvGrpSpPr>
        <p:cNvPr id="1" name="Shape 203"/>
        <p:cNvGrpSpPr/>
        <p:nvPr/>
      </p:nvGrpSpPr>
      <p:grpSpPr>
        <a:xfrm>
          <a:off x="0" y="0"/>
          <a:ext cx="0" cy="0"/>
          <a:chOff x="0" y="0"/>
          <a:chExt cx="0" cy="0"/>
        </a:xfrm>
      </p:grpSpPr>
      <p:sp>
        <p:nvSpPr>
          <p:cNvPr id="204" name="Google Shape;204;p2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5" name="Google Shape;205;p22"/>
          <p:cNvSpPr txBox="1">
            <a:spLocks noGrp="1"/>
          </p:cNvSpPr>
          <p:nvPr>
            <p:ph type="body" idx="1"/>
          </p:nvPr>
        </p:nvSpPr>
        <p:spPr>
          <a:xfrm>
            <a:off x="457200" y="1447801"/>
            <a:ext cx="8229600" cy="609600"/>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06" name="Google Shape;206;p22"/>
          <p:cNvSpPr txBox="1">
            <a:spLocks noGrp="1"/>
          </p:cNvSpPr>
          <p:nvPr>
            <p:ph type="body" idx="2"/>
          </p:nvPr>
        </p:nvSpPr>
        <p:spPr>
          <a:xfrm>
            <a:off x="457200" y="2286000"/>
            <a:ext cx="8229600" cy="5635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07" name="Google Shape;207;p22"/>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08" name="Google Shape;208;p2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09" name="Google Shape;209;p2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210" name="Google Shape;210;p22"/>
          <p:cNvSpPr txBox="1">
            <a:spLocks noGrp="1"/>
          </p:cNvSpPr>
          <p:nvPr>
            <p:ph type="body" idx="3"/>
          </p:nvPr>
        </p:nvSpPr>
        <p:spPr>
          <a:xfrm>
            <a:off x="457200" y="3048000"/>
            <a:ext cx="8229600" cy="570589"/>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11" name="Google Shape;211;p22"/>
          <p:cNvSpPr txBox="1">
            <a:spLocks noGrp="1"/>
          </p:cNvSpPr>
          <p:nvPr>
            <p:ph type="body" idx="4"/>
          </p:nvPr>
        </p:nvSpPr>
        <p:spPr>
          <a:xfrm>
            <a:off x="457200" y="3733800"/>
            <a:ext cx="3505200" cy="9144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12" name="Google Shape;212;p22"/>
          <p:cNvSpPr txBox="1">
            <a:spLocks noGrp="1"/>
          </p:cNvSpPr>
          <p:nvPr>
            <p:ph type="body" idx="5"/>
          </p:nvPr>
        </p:nvSpPr>
        <p:spPr>
          <a:xfrm>
            <a:off x="457200" y="4876800"/>
            <a:ext cx="3505200" cy="990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11 Content">
  <p:cSld name="Title and 11 Content">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5" name="Google Shape;65;p7"/>
          <p:cNvSpPr txBox="1">
            <a:spLocks noGrp="1"/>
          </p:cNvSpPr>
          <p:nvPr>
            <p:ph type="body" idx="1"/>
          </p:nvPr>
        </p:nvSpPr>
        <p:spPr>
          <a:xfrm>
            <a:off x="457200" y="1447801"/>
            <a:ext cx="3505200" cy="609600"/>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6" name="Google Shape;66;p7"/>
          <p:cNvSpPr txBox="1">
            <a:spLocks noGrp="1"/>
          </p:cNvSpPr>
          <p:nvPr>
            <p:ph type="body" idx="2"/>
          </p:nvPr>
        </p:nvSpPr>
        <p:spPr>
          <a:xfrm>
            <a:off x="457200" y="2286000"/>
            <a:ext cx="3505200" cy="5635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7" name="Google Shape;67;p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68" name="Google Shape;68;p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69" name="Google Shape;69;p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70" name="Google Shape;70;p7"/>
          <p:cNvSpPr txBox="1">
            <a:spLocks noGrp="1"/>
          </p:cNvSpPr>
          <p:nvPr>
            <p:ph type="body" idx="3"/>
          </p:nvPr>
        </p:nvSpPr>
        <p:spPr>
          <a:xfrm>
            <a:off x="457200" y="3048000"/>
            <a:ext cx="3505200" cy="570589"/>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1" name="Google Shape;71;p7"/>
          <p:cNvSpPr txBox="1">
            <a:spLocks noGrp="1"/>
          </p:cNvSpPr>
          <p:nvPr>
            <p:ph type="body" idx="4"/>
          </p:nvPr>
        </p:nvSpPr>
        <p:spPr>
          <a:xfrm>
            <a:off x="457200" y="3733800"/>
            <a:ext cx="3505200" cy="9144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2" name="Google Shape;72;p7"/>
          <p:cNvSpPr txBox="1">
            <a:spLocks noGrp="1"/>
          </p:cNvSpPr>
          <p:nvPr>
            <p:ph type="body" idx="5"/>
          </p:nvPr>
        </p:nvSpPr>
        <p:spPr>
          <a:xfrm>
            <a:off x="4343400" y="3733800"/>
            <a:ext cx="3886200" cy="559296"/>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3" name="Google Shape;73;p7"/>
          <p:cNvSpPr txBox="1">
            <a:spLocks noGrp="1"/>
          </p:cNvSpPr>
          <p:nvPr>
            <p:ph type="body" idx="6"/>
          </p:nvPr>
        </p:nvSpPr>
        <p:spPr>
          <a:xfrm>
            <a:off x="457200" y="4876800"/>
            <a:ext cx="3505200" cy="990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4" name="Google Shape;74;p7"/>
          <p:cNvSpPr txBox="1">
            <a:spLocks noGrp="1"/>
          </p:cNvSpPr>
          <p:nvPr>
            <p:ph type="body" idx="7"/>
          </p:nvPr>
        </p:nvSpPr>
        <p:spPr>
          <a:xfrm>
            <a:off x="4376204" y="4473387"/>
            <a:ext cx="3886200" cy="506174"/>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5" name="Google Shape;75;p7"/>
          <p:cNvSpPr txBox="1">
            <a:spLocks noGrp="1"/>
          </p:cNvSpPr>
          <p:nvPr>
            <p:ph type="body" idx="8"/>
          </p:nvPr>
        </p:nvSpPr>
        <p:spPr>
          <a:xfrm>
            <a:off x="4343400" y="1494526"/>
            <a:ext cx="3886200" cy="609600"/>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6" name="Google Shape;76;p7"/>
          <p:cNvSpPr txBox="1">
            <a:spLocks noGrp="1"/>
          </p:cNvSpPr>
          <p:nvPr>
            <p:ph type="body" idx="9"/>
          </p:nvPr>
        </p:nvSpPr>
        <p:spPr>
          <a:xfrm>
            <a:off x="4343399" y="2286000"/>
            <a:ext cx="3865157" cy="609600"/>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7" name="Google Shape;77;p7"/>
          <p:cNvSpPr txBox="1">
            <a:spLocks noGrp="1"/>
          </p:cNvSpPr>
          <p:nvPr>
            <p:ph type="body" idx="13"/>
          </p:nvPr>
        </p:nvSpPr>
        <p:spPr>
          <a:xfrm>
            <a:off x="4343400" y="3045349"/>
            <a:ext cx="3886200" cy="582777"/>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8" name="Google Shape;78;p7"/>
          <p:cNvSpPr txBox="1">
            <a:spLocks noGrp="1"/>
          </p:cNvSpPr>
          <p:nvPr>
            <p:ph type="body" idx="14"/>
          </p:nvPr>
        </p:nvSpPr>
        <p:spPr>
          <a:xfrm>
            <a:off x="4392613" y="5159852"/>
            <a:ext cx="3886200" cy="506174"/>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874876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4"/>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38" name="Google Shape;38;p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39" name="Google Shape;39;p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0" name="Google Shape;40;p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41" name="Google Shape;41;p4"/>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2" name="Google Shape;42;p4"/>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3" name="Google Shape;43;p4"/>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4" name="Google Shape;44;p4"/>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5" name="Google Shape;45;p4"/>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6" name="Google Shape;46;p4"/>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7" name="Google Shape;47;p4"/>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8" name="Google Shape;48;p4"/>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9" name="Google Shape;49;p4"/>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0" name="Google Shape;50;p4"/>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51"/>
        <p:cNvGrpSpPr/>
        <p:nvPr/>
      </p:nvGrpSpPr>
      <p:grpSpPr>
        <a:xfrm>
          <a:off x="0" y="0"/>
          <a:ext cx="0" cy="0"/>
          <a:chOff x="0" y="0"/>
          <a:chExt cx="0" cy="0"/>
        </a:xfrm>
      </p:grpSpPr>
      <p:sp>
        <p:nvSpPr>
          <p:cNvPr id="52" name="Google Shape;52;p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 name="Google Shape;53;p5"/>
          <p:cNvSpPr txBox="1">
            <a:spLocks noGrp="1"/>
          </p:cNvSpPr>
          <p:nvPr>
            <p:ph type="body" idx="1"/>
          </p:nvPr>
        </p:nvSpPr>
        <p:spPr>
          <a:xfrm>
            <a:off x="457200" y="1600201"/>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4" name="Google Shape;54;p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5" name="Google Shape;55;p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6" name="Google Shape;56;p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57" name="Google Shape;57;p5"/>
          <p:cNvSpPr txBox="1">
            <a:spLocks noGrp="1"/>
          </p:cNvSpPr>
          <p:nvPr>
            <p:ph type="body" idx="2"/>
          </p:nvPr>
        </p:nvSpPr>
        <p:spPr>
          <a:xfrm>
            <a:off x="457200" y="2617355"/>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8" name="Google Shape;58;p5"/>
          <p:cNvSpPr txBox="1">
            <a:spLocks noGrp="1"/>
          </p:cNvSpPr>
          <p:nvPr>
            <p:ph type="body" idx="3"/>
          </p:nvPr>
        </p:nvSpPr>
        <p:spPr>
          <a:xfrm>
            <a:off x="457200" y="4450976"/>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9" name="Google Shape;59;p5"/>
          <p:cNvSpPr txBox="1">
            <a:spLocks noGrp="1"/>
          </p:cNvSpPr>
          <p:nvPr>
            <p:ph type="body" idx="4"/>
          </p:nvPr>
        </p:nvSpPr>
        <p:spPr>
          <a:xfrm>
            <a:off x="457200" y="3567952"/>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0" name="Google Shape;60;p5"/>
          <p:cNvSpPr txBox="1">
            <a:spLocks noGrp="1"/>
          </p:cNvSpPr>
          <p:nvPr>
            <p:ph type="body" idx="5"/>
          </p:nvPr>
        </p:nvSpPr>
        <p:spPr>
          <a:xfrm>
            <a:off x="457200" y="5289176"/>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457200" y="1600201"/>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4" name="Google Shape;64;p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65" name="Google Shape;65;p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66" name="Google Shape;66;p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67" name="Google Shape;67;p6"/>
          <p:cNvSpPr txBox="1">
            <a:spLocks noGrp="1"/>
          </p:cNvSpPr>
          <p:nvPr>
            <p:ph type="body" idx="2"/>
          </p:nvPr>
        </p:nvSpPr>
        <p:spPr>
          <a:xfrm>
            <a:off x="457200" y="3106611"/>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8" name="Google Shape;68;p6"/>
          <p:cNvSpPr txBox="1">
            <a:spLocks noGrp="1"/>
          </p:cNvSpPr>
          <p:nvPr>
            <p:ph type="body" idx="3"/>
          </p:nvPr>
        </p:nvSpPr>
        <p:spPr>
          <a:xfrm>
            <a:off x="457200" y="4800600"/>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ntent">
  <p:cSld name="Title and 3 Content">
    <p:spTree>
      <p:nvGrpSpPr>
        <p:cNvPr id="1" name="Shape 69"/>
        <p:cNvGrpSpPr/>
        <p:nvPr/>
      </p:nvGrpSpPr>
      <p:grpSpPr>
        <a:xfrm>
          <a:off x="0" y="0"/>
          <a:ext cx="0" cy="0"/>
          <a:chOff x="0" y="0"/>
          <a:chExt cx="0" cy="0"/>
        </a:xfrm>
      </p:grpSpPr>
      <p:sp>
        <p:nvSpPr>
          <p:cNvPr id="70" name="Google Shape;70;p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 name="Google Shape;71;p7"/>
          <p:cNvSpPr txBox="1">
            <a:spLocks noGrp="1"/>
          </p:cNvSpPr>
          <p:nvPr>
            <p:ph type="body" idx="1"/>
          </p:nvPr>
        </p:nvSpPr>
        <p:spPr>
          <a:xfrm>
            <a:off x="457200" y="1600200"/>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2" name="Google Shape;72;p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73" name="Google Shape;73;p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74" name="Google Shape;74;p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75" name="Google Shape;75;p7"/>
          <p:cNvSpPr txBox="1">
            <a:spLocks noGrp="1"/>
          </p:cNvSpPr>
          <p:nvPr>
            <p:ph type="body" idx="2"/>
          </p:nvPr>
        </p:nvSpPr>
        <p:spPr>
          <a:xfrm>
            <a:off x="473720" y="2807084"/>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6" name="Google Shape;76;p7"/>
          <p:cNvSpPr txBox="1">
            <a:spLocks noGrp="1"/>
          </p:cNvSpPr>
          <p:nvPr>
            <p:ph type="body" idx="3"/>
          </p:nvPr>
        </p:nvSpPr>
        <p:spPr>
          <a:xfrm>
            <a:off x="473720" y="4013968"/>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77"/>
        <p:cNvGrpSpPr/>
        <p:nvPr/>
      </p:nvGrpSpPr>
      <p:grpSpPr>
        <a:xfrm>
          <a:off x="0" y="0"/>
          <a:ext cx="0" cy="0"/>
          <a:chOff x="0" y="0"/>
          <a:chExt cx="0" cy="0"/>
        </a:xfrm>
      </p:grpSpPr>
      <p:sp>
        <p:nvSpPr>
          <p:cNvPr id="78" name="Google Shape;78;p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9" name="Google Shape;79;p8"/>
          <p:cNvSpPr txBox="1">
            <a:spLocks noGrp="1"/>
          </p:cNvSpPr>
          <p:nvPr>
            <p:ph type="body" idx="1"/>
          </p:nvPr>
        </p:nvSpPr>
        <p:spPr>
          <a:xfrm>
            <a:off x="457200" y="1600201"/>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0" name="Google Shape;80;p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1" name="Google Shape;81;p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2" name="Google Shape;82;p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83" name="Google Shape;83;p8"/>
          <p:cNvSpPr txBox="1">
            <a:spLocks noGrp="1"/>
          </p:cNvSpPr>
          <p:nvPr>
            <p:ph type="body" idx="2"/>
          </p:nvPr>
        </p:nvSpPr>
        <p:spPr>
          <a:xfrm>
            <a:off x="452718" y="2760451"/>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4" name="Google Shape;84;p8"/>
          <p:cNvSpPr txBox="1">
            <a:spLocks noGrp="1"/>
          </p:cNvSpPr>
          <p:nvPr>
            <p:ph type="body" idx="3"/>
          </p:nvPr>
        </p:nvSpPr>
        <p:spPr>
          <a:xfrm>
            <a:off x="452718" y="4091710"/>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5" name="Google Shape;85;p8"/>
          <p:cNvSpPr txBox="1">
            <a:spLocks noGrp="1"/>
          </p:cNvSpPr>
          <p:nvPr>
            <p:ph type="body" idx="4"/>
          </p:nvPr>
        </p:nvSpPr>
        <p:spPr>
          <a:xfrm>
            <a:off x="452718" y="5155500"/>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86"/>
        <p:cNvGrpSpPr/>
        <p:nvPr/>
      </p:nvGrpSpPr>
      <p:grpSpPr>
        <a:xfrm>
          <a:off x="0" y="0"/>
          <a:ext cx="0" cy="0"/>
          <a:chOff x="0" y="0"/>
          <a:chExt cx="0" cy="0"/>
        </a:xfrm>
      </p:grpSpPr>
      <p:sp>
        <p:nvSpPr>
          <p:cNvPr id="87" name="Google Shape;87;p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 name="Google Shape;88;p9"/>
          <p:cNvSpPr txBox="1">
            <a:spLocks noGrp="1"/>
          </p:cNvSpPr>
          <p:nvPr>
            <p:ph type="body" idx="1"/>
          </p:nvPr>
        </p:nvSpPr>
        <p:spPr>
          <a:xfrm>
            <a:off x="457200" y="1600201"/>
            <a:ext cx="8229600" cy="1905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9" name="Google Shape;89;p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90" name="Google Shape;90;p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91" name="Google Shape;91;p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92" name="Google Shape;92;p9"/>
          <p:cNvSpPr txBox="1">
            <a:spLocks noGrp="1"/>
          </p:cNvSpPr>
          <p:nvPr>
            <p:ph type="body" idx="2"/>
          </p:nvPr>
        </p:nvSpPr>
        <p:spPr>
          <a:xfrm>
            <a:off x="457200" y="3657600"/>
            <a:ext cx="8229600" cy="2209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93"/>
        <p:cNvGrpSpPr/>
        <p:nvPr/>
      </p:nvGrpSpPr>
      <p:grpSpPr>
        <a:xfrm>
          <a:off x="0" y="0"/>
          <a:ext cx="0" cy="0"/>
          <a:chOff x="0" y="0"/>
          <a:chExt cx="0" cy="0"/>
        </a:xfrm>
      </p:grpSpPr>
      <p:sp>
        <p:nvSpPr>
          <p:cNvPr id="94" name="Google Shape;94;p1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5" name="Google Shape;95;p10"/>
          <p:cNvSpPr txBox="1">
            <a:spLocks noGrp="1"/>
          </p:cNvSpPr>
          <p:nvPr>
            <p:ph type="body" idx="1"/>
          </p:nvPr>
        </p:nvSpPr>
        <p:spPr>
          <a:xfrm>
            <a:off x="457200" y="160020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6" name="Google Shape;96;p1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97" name="Google Shape;97;p1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98" name="Google Shape;98;p1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99" name="Google Shape;99;p10"/>
          <p:cNvSpPr txBox="1">
            <a:spLocks noGrp="1"/>
          </p:cNvSpPr>
          <p:nvPr>
            <p:ph type="body" idx="2"/>
          </p:nvPr>
        </p:nvSpPr>
        <p:spPr>
          <a:xfrm>
            <a:off x="459729" y="2256526"/>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0" name="Google Shape;100;p10"/>
          <p:cNvSpPr txBox="1">
            <a:spLocks noGrp="1"/>
          </p:cNvSpPr>
          <p:nvPr>
            <p:ph type="body" idx="3"/>
          </p:nvPr>
        </p:nvSpPr>
        <p:spPr>
          <a:xfrm>
            <a:off x="452718" y="291285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1" name="Google Shape;101;p10"/>
          <p:cNvSpPr txBox="1">
            <a:spLocks noGrp="1"/>
          </p:cNvSpPr>
          <p:nvPr>
            <p:ph type="body" idx="4"/>
          </p:nvPr>
        </p:nvSpPr>
        <p:spPr>
          <a:xfrm>
            <a:off x="434789" y="3564694"/>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2" name="Google Shape;102;p10"/>
          <p:cNvSpPr txBox="1">
            <a:spLocks noGrp="1"/>
          </p:cNvSpPr>
          <p:nvPr>
            <p:ph type="body" idx="5"/>
          </p:nvPr>
        </p:nvSpPr>
        <p:spPr>
          <a:xfrm>
            <a:off x="434789" y="422550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3" name="Google Shape;103;p10"/>
          <p:cNvSpPr txBox="1">
            <a:spLocks noGrp="1"/>
          </p:cNvSpPr>
          <p:nvPr>
            <p:ph type="body" idx="6"/>
          </p:nvPr>
        </p:nvSpPr>
        <p:spPr>
          <a:xfrm>
            <a:off x="452718" y="4859550"/>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4" name="Google Shape;104;p10"/>
          <p:cNvSpPr txBox="1">
            <a:spLocks noGrp="1"/>
          </p:cNvSpPr>
          <p:nvPr>
            <p:ph type="body" idx="7"/>
          </p:nvPr>
        </p:nvSpPr>
        <p:spPr>
          <a:xfrm>
            <a:off x="452718" y="5548475"/>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dirty="0"/>
          </a:p>
        </p:txBody>
      </p:sp>
      <p:sp>
        <p:nvSpPr>
          <p:cNvPr id="12" name="Google Shape;12;p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 name="Google Shape;13;p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 name="Google Shape;14;p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0" marR="0" lvl="1" indent="0" algn="r" rtl="0">
              <a:spcBef>
                <a:spcPts val="0"/>
              </a:spcBef>
              <a:buNone/>
              <a:defRPr sz="900" b="0" i="0" u="none" strike="noStrike" cap="none">
                <a:solidFill>
                  <a:schemeClr val="lt1"/>
                </a:solidFill>
                <a:latin typeface="Arial"/>
                <a:ea typeface="Arial"/>
                <a:cs typeface="Arial"/>
                <a:sym typeface="Arial"/>
              </a:defRPr>
            </a:lvl2pPr>
            <a:lvl3pPr marL="0" marR="0" lvl="2" indent="0" algn="r" rtl="0">
              <a:spcBef>
                <a:spcPts val="0"/>
              </a:spcBef>
              <a:buNone/>
              <a:defRPr sz="900" b="0" i="0" u="none" strike="noStrike" cap="none">
                <a:solidFill>
                  <a:schemeClr val="lt1"/>
                </a:solidFill>
                <a:latin typeface="Arial"/>
                <a:ea typeface="Arial"/>
                <a:cs typeface="Arial"/>
                <a:sym typeface="Arial"/>
              </a:defRPr>
            </a:lvl3pPr>
            <a:lvl4pPr marL="0" marR="0" lvl="3" indent="0" algn="r" rtl="0">
              <a:spcBef>
                <a:spcPts val="0"/>
              </a:spcBef>
              <a:buNone/>
              <a:defRPr sz="900" b="0" i="0" u="none" strike="noStrike" cap="none">
                <a:solidFill>
                  <a:schemeClr val="lt1"/>
                </a:solidFill>
                <a:latin typeface="Arial"/>
                <a:ea typeface="Arial"/>
                <a:cs typeface="Arial"/>
                <a:sym typeface="Arial"/>
              </a:defRPr>
            </a:lvl4pPr>
            <a:lvl5pPr marL="0" marR="0" lvl="4" indent="0" algn="r" rtl="0">
              <a:spcBef>
                <a:spcPts val="0"/>
              </a:spcBef>
              <a:buNone/>
              <a:defRPr sz="900" b="0" i="0" u="none" strike="noStrike" cap="none">
                <a:solidFill>
                  <a:schemeClr val="lt1"/>
                </a:solidFill>
                <a:latin typeface="Arial"/>
                <a:ea typeface="Arial"/>
                <a:cs typeface="Arial"/>
                <a:sym typeface="Arial"/>
              </a:defRPr>
            </a:lvl5pPr>
            <a:lvl6pPr marL="0" marR="0" lvl="5" indent="0" algn="r" rtl="0">
              <a:spcBef>
                <a:spcPts val="0"/>
              </a:spcBef>
              <a:buNone/>
              <a:defRPr sz="900" b="0" i="0" u="none" strike="noStrike" cap="none">
                <a:solidFill>
                  <a:schemeClr val="lt1"/>
                </a:solidFill>
                <a:latin typeface="Arial"/>
                <a:ea typeface="Arial"/>
                <a:cs typeface="Arial"/>
                <a:sym typeface="Arial"/>
              </a:defRPr>
            </a:lvl6pPr>
            <a:lvl7pPr marL="0" marR="0" lvl="6" indent="0" algn="r" rtl="0">
              <a:spcBef>
                <a:spcPts val="0"/>
              </a:spcBef>
              <a:buNone/>
              <a:defRPr sz="900" b="0" i="0" u="none" strike="noStrike" cap="none">
                <a:solidFill>
                  <a:schemeClr val="lt1"/>
                </a:solidFill>
                <a:latin typeface="Arial"/>
                <a:ea typeface="Arial"/>
                <a:cs typeface="Arial"/>
                <a:sym typeface="Arial"/>
              </a:defRPr>
            </a:lvl7pPr>
            <a:lvl8pPr marL="0" marR="0" lvl="7" indent="0" algn="r" rtl="0">
              <a:spcBef>
                <a:spcPts val="0"/>
              </a:spcBef>
              <a:buNone/>
              <a:defRPr sz="900" b="0" i="0" u="none" strike="noStrike" cap="none">
                <a:solidFill>
                  <a:schemeClr val="lt1"/>
                </a:solidFill>
                <a:latin typeface="Arial"/>
                <a:ea typeface="Arial"/>
                <a:cs typeface="Arial"/>
                <a:sym typeface="Arial"/>
              </a:defRPr>
            </a:lvl8pPr>
            <a:lvl9pPr marL="0" marR="0" lvl="8" indent="0" algn="r" rtl="0">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pic>
        <p:nvPicPr>
          <p:cNvPr id="15" name="Google Shape;15;p1" descr="Pearson Logo"/>
          <p:cNvPicPr preferRelativeResize="0"/>
          <p:nvPr/>
        </p:nvPicPr>
        <p:blipFill rotWithShape="1">
          <a:blip r:embed="rId24">
            <a:alphaModFix/>
          </a:blip>
          <a:srcRect/>
          <a:stretch/>
        </p:blipFill>
        <p:spPr>
          <a:xfrm>
            <a:off x="457200" y="6376789"/>
            <a:ext cx="918000" cy="279915"/>
          </a:xfrm>
          <a:prstGeom prst="rect">
            <a:avLst/>
          </a:prstGeom>
          <a:noFill/>
          <a:ln>
            <a:noFill/>
          </a:ln>
        </p:spPr>
      </p:pic>
      <p:sp>
        <p:nvSpPr>
          <p:cNvPr id="16" name="Google Shape;16;p1"/>
          <p:cNvSpPr txBox="1"/>
          <p:nvPr/>
        </p:nvSpPr>
        <p:spPr>
          <a:xfrm>
            <a:off x="1616578"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
        <p:nvSpPr>
          <p:cNvPr id="17" name="Google Shape;17;p1"/>
          <p:cNvSpPr txBox="1"/>
          <p:nvPr/>
        </p:nvSpPr>
        <p:spPr>
          <a:xfrm>
            <a:off x="7665580" y="6428601"/>
            <a:ext cx="1017546"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dirty="0">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89.xml"/><Relationship Id="rId7" Type="http://schemas.openxmlformats.org/officeDocument/2006/relationships/image" Target="../media/image160.png"/><Relationship Id="rId2" Type="http://schemas.openxmlformats.org/officeDocument/2006/relationships/slideLayout" Target="../slideLayouts/slideLayout11.xml"/><Relationship Id="rId1" Type="http://schemas.openxmlformats.org/officeDocument/2006/relationships/vmlDrawing" Target="../drawings/vmlDrawing45.vml"/><Relationship Id="rId6" Type="http://schemas.openxmlformats.org/officeDocument/2006/relationships/image" Target="../media/image159.png"/><Relationship Id="rId5" Type="http://schemas.openxmlformats.org/officeDocument/2006/relationships/image" Target="../media/image158.wmf"/><Relationship Id="rId4" Type="http://schemas.openxmlformats.org/officeDocument/2006/relationships/oleObject" Target="../embeddings/oleObject102.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image" Target="../media/image9.w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2.xml"/><Relationship Id="rId7" Type="http://schemas.openxmlformats.org/officeDocument/2006/relationships/image" Target="../media/image12.wmf"/><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1.wmf"/><Relationship Id="rId4" Type="http://schemas.openxmlformats.org/officeDocument/2006/relationships/oleObject" Target="../embeddings/oleObject4.bin"/><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image" Target="../media/image17.png"/><Relationship Id="rId5" Type="http://schemas.openxmlformats.org/officeDocument/2006/relationships/image" Target="../media/image16.wmf"/><Relationship Id="rId4" Type="http://schemas.openxmlformats.org/officeDocument/2006/relationships/oleObject" Target="../embeddings/oleObject6.bin"/></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vmlDrawing" Target="../drawings/vmlDrawing5.vml"/><Relationship Id="rId5" Type="http://schemas.openxmlformats.org/officeDocument/2006/relationships/image" Target="../media/image19.wmf"/><Relationship Id="rId4" Type="http://schemas.openxmlformats.org/officeDocument/2006/relationships/oleObject" Target="../embeddings/oleObject7.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1.png"/><Relationship Id="rId5" Type="http://schemas.openxmlformats.org/officeDocument/2006/relationships/image" Target="../media/image20.wmf"/><Relationship Id="rId4" Type="http://schemas.openxmlformats.org/officeDocument/2006/relationships/oleObject" Target="../embeddings/oleObject8.bin"/></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29.wmf"/><Relationship Id="rId2" Type="http://schemas.openxmlformats.org/officeDocument/2006/relationships/slideLayout" Target="../slideLayouts/slideLayout9.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28.wmf"/><Relationship Id="rId4" Type="http://schemas.openxmlformats.org/officeDocument/2006/relationships/oleObject" Target="../embeddings/oleObject9.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23.xml"/><Relationship Id="rId7" Type="http://schemas.openxmlformats.org/officeDocument/2006/relationships/image" Target="../media/image31.wmf"/><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oleObject" Target="../embeddings/oleObject12.bin"/><Relationship Id="rId11" Type="http://schemas.openxmlformats.org/officeDocument/2006/relationships/image" Target="../media/image33.wmf"/><Relationship Id="rId5" Type="http://schemas.openxmlformats.org/officeDocument/2006/relationships/image" Target="../media/image30.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32.w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vmlDrawing" Target="../drawings/vmlDrawing9.vml"/><Relationship Id="rId6" Type="http://schemas.openxmlformats.org/officeDocument/2006/relationships/image" Target="../media/image35.png"/><Relationship Id="rId5" Type="http://schemas.openxmlformats.org/officeDocument/2006/relationships/image" Target="../media/image34.wmf"/><Relationship Id="rId4" Type="http://schemas.openxmlformats.org/officeDocument/2006/relationships/oleObject" Target="../embeddings/oleObject15.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36.wmf"/><Relationship Id="rId4" Type="http://schemas.openxmlformats.org/officeDocument/2006/relationships/oleObject" Target="../embeddings/oleObject16.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26.xml"/><Relationship Id="rId7" Type="http://schemas.openxmlformats.org/officeDocument/2006/relationships/image" Target="../media/image38.wmf"/><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oleObject" Target="../embeddings/oleObject18.bin"/><Relationship Id="rId11" Type="http://schemas.openxmlformats.org/officeDocument/2006/relationships/image" Target="../media/image40.wmf"/><Relationship Id="rId5" Type="http://schemas.openxmlformats.org/officeDocument/2006/relationships/image" Target="../media/image37.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39.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31.xml"/><Relationship Id="rId7" Type="http://schemas.openxmlformats.org/officeDocument/2006/relationships/image" Target="../media/image44.wmf"/><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oleObject" Target="../embeddings/oleObject22.bin"/><Relationship Id="rId11" Type="http://schemas.openxmlformats.org/officeDocument/2006/relationships/image" Target="../media/image46.wmf"/><Relationship Id="rId5" Type="http://schemas.openxmlformats.org/officeDocument/2006/relationships/image" Target="../media/image43.w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45.w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notesSlide" Target="../notesSlides/notesSlide32.xml"/><Relationship Id="rId7" Type="http://schemas.openxmlformats.org/officeDocument/2006/relationships/image" Target="../media/image48.wmf"/><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oleObject" Target="../embeddings/oleObject26.bin"/><Relationship Id="rId5" Type="http://schemas.openxmlformats.org/officeDocument/2006/relationships/image" Target="../media/image47.wmf"/><Relationship Id="rId4" Type="http://schemas.openxmlformats.org/officeDocument/2006/relationships/oleObject" Target="../embeddings/oleObject25.bin"/><Relationship Id="rId9" Type="http://schemas.openxmlformats.org/officeDocument/2006/relationships/image" Target="../media/image49.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notesSlide" Target="../notesSlides/notesSlide33.xml"/><Relationship Id="rId7" Type="http://schemas.openxmlformats.org/officeDocument/2006/relationships/image" Target="../media/image51.wmf"/><Relationship Id="rId12" Type="http://schemas.openxmlformats.org/officeDocument/2006/relationships/image" Target="../media/image54.jpg"/><Relationship Id="rId2" Type="http://schemas.openxmlformats.org/officeDocument/2006/relationships/slideLayout" Target="../slideLayouts/slideLayout5.xml"/><Relationship Id="rId1" Type="http://schemas.openxmlformats.org/officeDocument/2006/relationships/vmlDrawing" Target="../drawings/vmlDrawing14.vml"/><Relationship Id="rId6" Type="http://schemas.openxmlformats.org/officeDocument/2006/relationships/oleObject" Target="../embeddings/oleObject29.bin"/><Relationship Id="rId11" Type="http://schemas.openxmlformats.org/officeDocument/2006/relationships/image" Target="../media/image53.wmf"/><Relationship Id="rId5" Type="http://schemas.openxmlformats.org/officeDocument/2006/relationships/image" Target="../media/image50.wmf"/><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52.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9.xml"/><Relationship Id="rId1" Type="http://schemas.openxmlformats.org/officeDocument/2006/relationships/vmlDrawing" Target="../drawings/vmlDrawing15.vml"/><Relationship Id="rId4" Type="http://schemas.openxmlformats.org/officeDocument/2006/relationships/image" Target="../media/image55.w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34.xml"/><Relationship Id="rId7" Type="http://schemas.openxmlformats.org/officeDocument/2006/relationships/image" Target="../media/image57.wmf"/><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oleObject" Target="../embeddings/oleObject34.bin"/><Relationship Id="rId5" Type="http://schemas.openxmlformats.org/officeDocument/2006/relationships/image" Target="../media/image56.wmf"/><Relationship Id="rId10" Type="http://schemas.openxmlformats.org/officeDocument/2006/relationships/image" Target="../media/image59.png"/><Relationship Id="rId4" Type="http://schemas.openxmlformats.org/officeDocument/2006/relationships/oleObject" Target="../embeddings/oleObject33.bin"/><Relationship Id="rId9" Type="http://schemas.openxmlformats.org/officeDocument/2006/relationships/image" Target="../media/image58.w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61.wmf"/><Relationship Id="rId2" Type="http://schemas.openxmlformats.org/officeDocument/2006/relationships/slideLayout" Target="../slideLayouts/slideLayout5.xml"/><Relationship Id="rId1" Type="http://schemas.openxmlformats.org/officeDocument/2006/relationships/vmlDrawing" Target="../drawings/vmlDrawing17.vml"/><Relationship Id="rId6" Type="http://schemas.openxmlformats.org/officeDocument/2006/relationships/oleObject" Target="../embeddings/oleObject37.bin"/><Relationship Id="rId5" Type="http://schemas.openxmlformats.org/officeDocument/2006/relationships/image" Target="../media/image60.wmf"/><Relationship Id="rId4" Type="http://schemas.openxmlformats.org/officeDocument/2006/relationships/oleObject" Target="../embeddings/oleObject36.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64.png"/><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63.png"/><Relationship Id="rId5" Type="http://schemas.openxmlformats.org/officeDocument/2006/relationships/image" Target="../media/image62.wmf"/><Relationship Id="rId4" Type="http://schemas.openxmlformats.org/officeDocument/2006/relationships/oleObject" Target="../embeddings/oleObject38.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65.wmf"/><Relationship Id="rId4" Type="http://schemas.openxmlformats.org/officeDocument/2006/relationships/oleObject" Target="../embeddings/oleObject39.bin"/></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vmlDrawing" Target="../drawings/vmlDrawing20.vml"/><Relationship Id="rId5" Type="http://schemas.openxmlformats.org/officeDocument/2006/relationships/image" Target="../media/image68.wmf"/><Relationship Id="rId4" Type="http://schemas.openxmlformats.org/officeDocument/2006/relationships/oleObject" Target="../embeddings/oleObject40.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xml"/><Relationship Id="rId1" Type="http://schemas.openxmlformats.org/officeDocument/2006/relationships/vmlDrawing" Target="../drawings/vmlDrawing21.vml"/><Relationship Id="rId5" Type="http://schemas.openxmlformats.org/officeDocument/2006/relationships/image" Target="../media/image69.wmf"/><Relationship Id="rId4" Type="http://schemas.openxmlformats.org/officeDocument/2006/relationships/oleObject" Target="../embeddings/oleObject41.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71.wmf"/><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43.bin"/><Relationship Id="rId5" Type="http://schemas.openxmlformats.org/officeDocument/2006/relationships/image" Target="../media/image70.wmf"/><Relationship Id="rId4" Type="http://schemas.openxmlformats.org/officeDocument/2006/relationships/oleObject" Target="../embeddings/oleObject42.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notesSlide" Target="../notesSlides/notesSlide46.xml"/><Relationship Id="rId7" Type="http://schemas.openxmlformats.org/officeDocument/2006/relationships/image" Target="../media/image73.wmf"/><Relationship Id="rId2" Type="http://schemas.openxmlformats.org/officeDocument/2006/relationships/slideLayout" Target="../slideLayouts/slideLayout9.xml"/><Relationship Id="rId1" Type="http://schemas.openxmlformats.org/officeDocument/2006/relationships/vmlDrawing" Target="../drawings/vmlDrawing23.vml"/><Relationship Id="rId6" Type="http://schemas.openxmlformats.org/officeDocument/2006/relationships/oleObject" Target="../embeddings/oleObject45.bin"/><Relationship Id="rId11" Type="http://schemas.openxmlformats.org/officeDocument/2006/relationships/image" Target="../media/image75.wmf"/><Relationship Id="rId5" Type="http://schemas.openxmlformats.org/officeDocument/2006/relationships/image" Target="../media/image72.wmf"/><Relationship Id="rId10" Type="http://schemas.openxmlformats.org/officeDocument/2006/relationships/oleObject" Target="../embeddings/oleObject47.bin"/><Relationship Id="rId4" Type="http://schemas.openxmlformats.org/officeDocument/2006/relationships/oleObject" Target="../embeddings/oleObject44.bin"/><Relationship Id="rId9" Type="http://schemas.openxmlformats.org/officeDocument/2006/relationships/image" Target="../media/image74.wmf"/></Relationships>
</file>

<file path=ppt/slides/_rels/slide5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notesSlide" Target="../notesSlides/notesSlide48.xml"/><Relationship Id="rId7" Type="http://schemas.openxmlformats.org/officeDocument/2006/relationships/image" Target="../media/image78.wmf"/><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oleObject" Target="../embeddings/oleObject49.bin"/><Relationship Id="rId11" Type="http://schemas.openxmlformats.org/officeDocument/2006/relationships/image" Target="../media/image80.wmf"/><Relationship Id="rId5" Type="http://schemas.openxmlformats.org/officeDocument/2006/relationships/image" Target="../media/image77.wmf"/><Relationship Id="rId10" Type="http://schemas.openxmlformats.org/officeDocument/2006/relationships/oleObject" Target="../embeddings/oleObject51.bin"/><Relationship Id="rId4" Type="http://schemas.openxmlformats.org/officeDocument/2006/relationships/oleObject" Target="../embeddings/oleObject48.bin"/><Relationship Id="rId9" Type="http://schemas.openxmlformats.org/officeDocument/2006/relationships/image" Target="../media/image79.w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82.wmf"/><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oleObject" Target="../embeddings/oleObject53.bin"/><Relationship Id="rId5" Type="http://schemas.openxmlformats.org/officeDocument/2006/relationships/image" Target="../media/image81.wmf"/><Relationship Id="rId4" Type="http://schemas.openxmlformats.org/officeDocument/2006/relationships/oleObject" Target="../embeddings/oleObject52.bin"/></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notesSlide" Target="../notesSlides/notesSlide51.xml"/><Relationship Id="rId7" Type="http://schemas.openxmlformats.org/officeDocument/2006/relationships/image" Target="../media/image85.wmf"/><Relationship Id="rId2" Type="http://schemas.openxmlformats.org/officeDocument/2006/relationships/slideLayout" Target="../slideLayouts/slideLayout3.xml"/><Relationship Id="rId1" Type="http://schemas.openxmlformats.org/officeDocument/2006/relationships/vmlDrawing" Target="../drawings/vmlDrawing26.vml"/><Relationship Id="rId6" Type="http://schemas.openxmlformats.org/officeDocument/2006/relationships/oleObject" Target="../embeddings/oleObject55.bin"/><Relationship Id="rId11" Type="http://schemas.openxmlformats.org/officeDocument/2006/relationships/image" Target="../media/image87.wmf"/><Relationship Id="rId5" Type="http://schemas.openxmlformats.org/officeDocument/2006/relationships/image" Target="../media/image84.wmf"/><Relationship Id="rId10" Type="http://schemas.openxmlformats.org/officeDocument/2006/relationships/oleObject" Target="../embeddings/oleObject57.bin"/><Relationship Id="rId4" Type="http://schemas.openxmlformats.org/officeDocument/2006/relationships/oleObject" Target="../embeddings/oleObject54.bin"/><Relationship Id="rId9" Type="http://schemas.openxmlformats.org/officeDocument/2006/relationships/image" Target="../media/image86.wm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notesSlide" Target="../notesSlides/notesSlide52.xml"/><Relationship Id="rId7" Type="http://schemas.openxmlformats.org/officeDocument/2006/relationships/image" Target="../media/image89.wmf"/><Relationship Id="rId2" Type="http://schemas.openxmlformats.org/officeDocument/2006/relationships/slideLayout" Target="../slideLayouts/slideLayout10.xml"/><Relationship Id="rId1" Type="http://schemas.openxmlformats.org/officeDocument/2006/relationships/vmlDrawing" Target="../drawings/vmlDrawing27.vml"/><Relationship Id="rId6" Type="http://schemas.openxmlformats.org/officeDocument/2006/relationships/oleObject" Target="../embeddings/oleObject59.bin"/><Relationship Id="rId5" Type="http://schemas.openxmlformats.org/officeDocument/2006/relationships/image" Target="../media/image88.wmf"/><Relationship Id="rId4" Type="http://schemas.openxmlformats.org/officeDocument/2006/relationships/oleObject" Target="../embeddings/oleObject58.bin"/><Relationship Id="rId9" Type="http://schemas.openxmlformats.org/officeDocument/2006/relationships/image" Target="../media/image90.wm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92.wmf"/><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oleObject" Target="../embeddings/oleObject62.bin"/><Relationship Id="rId5" Type="http://schemas.openxmlformats.org/officeDocument/2006/relationships/image" Target="../media/image91.wmf"/><Relationship Id="rId4" Type="http://schemas.openxmlformats.org/officeDocument/2006/relationships/oleObject" Target="../embeddings/oleObject61.bin"/></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17.xml"/><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96.wmf"/><Relationship Id="rId2" Type="http://schemas.openxmlformats.org/officeDocument/2006/relationships/slideLayout" Target="../slideLayouts/slideLayout12.xml"/><Relationship Id="rId1" Type="http://schemas.openxmlformats.org/officeDocument/2006/relationships/vmlDrawing" Target="../drawings/vmlDrawing29.vml"/><Relationship Id="rId6" Type="http://schemas.openxmlformats.org/officeDocument/2006/relationships/oleObject" Target="../embeddings/oleObject64.bin"/><Relationship Id="rId5" Type="http://schemas.openxmlformats.org/officeDocument/2006/relationships/image" Target="../media/image95.wmf"/><Relationship Id="rId4" Type="http://schemas.openxmlformats.org/officeDocument/2006/relationships/oleObject" Target="../embeddings/oleObject63.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67.bin"/><Relationship Id="rId3" Type="http://schemas.openxmlformats.org/officeDocument/2006/relationships/notesSlide" Target="../notesSlides/notesSlide56.xml"/><Relationship Id="rId7" Type="http://schemas.openxmlformats.org/officeDocument/2006/relationships/image" Target="../media/image98.wmf"/><Relationship Id="rId2" Type="http://schemas.openxmlformats.org/officeDocument/2006/relationships/slideLayout" Target="../slideLayouts/slideLayout9.xml"/><Relationship Id="rId1" Type="http://schemas.openxmlformats.org/officeDocument/2006/relationships/vmlDrawing" Target="../drawings/vmlDrawing30.vml"/><Relationship Id="rId6" Type="http://schemas.openxmlformats.org/officeDocument/2006/relationships/oleObject" Target="../embeddings/oleObject66.bin"/><Relationship Id="rId5" Type="http://schemas.openxmlformats.org/officeDocument/2006/relationships/image" Target="../media/image97.wmf"/><Relationship Id="rId4" Type="http://schemas.openxmlformats.org/officeDocument/2006/relationships/oleObject" Target="../embeddings/oleObject65.bin"/><Relationship Id="rId9" Type="http://schemas.openxmlformats.org/officeDocument/2006/relationships/image" Target="../media/image99.wmf"/></Relationships>
</file>

<file path=ppt/slides/_rels/slide66.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102.wmf"/><Relationship Id="rId2" Type="http://schemas.openxmlformats.org/officeDocument/2006/relationships/slideLayout" Target="../slideLayouts/slideLayout9.xml"/><Relationship Id="rId1" Type="http://schemas.openxmlformats.org/officeDocument/2006/relationships/vmlDrawing" Target="../drawings/vmlDrawing31.vml"/><Relationship Id="rId6" Type="http://schemas.openxmlformats.org/officeDocument/2006/relationships/oleObject" Target="../embeddings/oleObject69.bin"/><Relationship Id="rId5" Type="http://schemas.openxmlformats.org/officeDocument/2006/relationships/image" Target="../media/image101.wmf"/><Relationship Id="rId4" Type="http://schemas.openxmlformats.org/officeDocument/2006/relationships/oleObject" Target="../embeddings/oleObject68.bin"/></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72.bin"/><Relationship Id="rId3" Type="http://schemas.openxmlformats.org/officeDocument/2006/relationships/notesSlide" Target="../notesSlides/notesSlide61.xml"/><Relationship Id="rId7" Type="http://schemas.openxmlformats.org/officeDocument/2006/relationships/image" Target="../media/image106.wmf"/><Relationship Id="rId2" Type="http://schemas.openxmlformats.org/officeDocument/2006/relationships/slideLayout" Target="../slideLayouts/slideLayout10.xml"/><Relationship Id="rId1" Type="http://schemas.openxmlformats.org/officeDocument/2006/relationships/vmlDrawing" Target="../drawings/vmlDrawing32.vml"/><Relationship Id="rId6" Type="http://schemas.openxmlformats.org/officeDocument/2006/relationships/oleObject" Target="../embeddings/oleObject71.bin"/><Relationship Id="rId11" Type="http://schemas.openxmlformats.org/officeDocument/2006/relationships/image" Target="../media/image108.wmf"/><Relationship Id="rId5" Type="http://schemas.openxmlformats.org/officeDocument/2006/relationships/image" Target="../media/image105.wmf"/><Relationship Id="rId10" Type="http://schemas.openxmlformats.org/officeDocument/2006/relationships/oleObject" Target="../embeddings/oleObject73.bin"/><Relationship Id="rId4" Type="http://schemas.openxmlformats.org/officeDocument/2006/relationships/oleObject" Target="../embeddings/oleObject70.bin"/><Relationship Id="rId9" Type="http://schemas.openxmlformats.org/officeDocument/2006/relationships/image" Target="../media/image107.wmf"/></Relationships>
</file>

<file path=ppt/slides/_rels/slide7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2.xml"/><Relationship Id="rId1" Type="http://schemas.openxmlformats.org/officeDocument/2006/relationships/vmlDrawing" Target="../drawings/vmlDrawing33.vml"/><Relationship Id="rId5" Type="http://schemas.openxmlformats.org/officeDocument/2006/relationships/image" Target="../media/image110.wmf"/><Relationship Id="rId4" Type="http://schemas.openxmlformats.org/officeDocument/2006/relationships/oleObject" Target="../embeddings/oleObject74.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6.xml"/><Relationship Id="rId1" Type="http://schemas.openxmlformats.org/officeDocument/2006/relationships/vmlDrawing" Target="../drawings/vmlDrawing34.vml"/><Relationship Id="rId6" Type="http://schemas.openxmlformats.org/officeDocument/2006/relationships/image" Target="../media/image112.png"/><Relationship Id="rId5" Type="http://schemas.openxmlformats.org/officeDocument/2006/relationships/image" Target="../media/image111.wmf"/><Relationship Id="rId4" Type="http://schemas.openxmlformats.org/officeDocument/2006/relationships/oleObject" Target="../embeddings/oleObject75.bin"/></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notesSlide" Target="../notesSlides/notesSlide66.xml"/><Relationship Id="rId7" Type="http://schemas.openxmlformats.org/officeDocument/2006/relationships/image" Target="../media/image115.wmf"/><Relationship Id="rId2" Type="http://schemas.openxmlformats.org/officeDocument/2006/relationships/slideLayout" Target="../slideLayouts/slideLayout11.xml"/><Relationship Id="rId1" Type="http://schemas.openxmlformats.org/officeDocument/2006/relationships/vmlDrawing" Target="../drawings/vmlDrawing35.vml"/><Relationship Id="rId6" Type="http://schemas.openxmlformats.org/officeDocument/2006/relationships/oleObject" Target="../embeddings/oleObject77.bin"/><Relationship Id="rId11" Type="http://schemas.openxmlformats.org/officeDocument/2006/relationships/image" Target="../media/image117.wmf"/><Relationship Id="rId5" Type="http://schemas.openxmlformats.org/officeDocument/2006/relationships/image" Target="../media/image114.wmf"/><Relationship Id="rId10" Type="http://schemas.openxmlformats.org/officeDocument/2006/relationships/oleObject" Target="../embeddings/oleObject79.bin"/><Relationship Id="rId4" Type="http://schemas.openxmlformats.org/officeDocument/2006/relationships/oleObject" Target="../embeddings/oleObject76.bin"/><Relationship Id="rId9" Type="http://schemas.openxmlformats.org/officeDocument/2006/relationships/image" Target="../media/image116.wmf"/></Relationships>
</file>

<file path=ppt/slides/_rels/slide77.xml.rels><?xml version="1.0" encoding="UTF-8" standalone="yes"?>
<Relationships xmlns="http://schemas.openxmlformats.org/package/2006/relationships"><Relationship Id="rId8" Type="http://schemas.openxmlformats.org/officeDocument/2006/relationships/image" Target="../media/image119.wmf"/><Relationship Id="rId3" Type="http://schemas.openxmlformats.org/officeDocument/2006/relationships/notesSlide" Target="../notesSlides/notesSlide67.xml"/><Relationship Id="rId7" Type="http://schemas.openxmlformats.org/officeDocument/2006/relationships/oleObject" Target="../embeddings/oleObject81.bin"/><Relationship Id="rId2" Type="http://schemas.openxmlformats.org/officeDocument/2006/relationships/slideLayout" Target="../slideLayouts/slideLayout11.xml"/><Relationship Id="rId1" Type="http://schemas.openxmlformats.org/officeDocument/2006/relationships/vmlDrawing" Target="../drawings/vmlDrawing36.vml"/><Relationship Id="rId6" Type="http://schemas.openxmlformats.org/officeDocument/2006/relationships/image" Target="../media/image118.wmf"/><Relationship Id="rId5" Type="http://schemas.openxmlformats.org/officeDocument/2006/relationships/oleObject" Target="../embeddings/oleObject80.bin"/><Relationship Id="rId4" Type="http://schemas.openxmlformats.org/officeDocument/2006/relationships/image" Target="../media/image120.jpg"/></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84.bin"/><Relationship Id="rId3" Type="http://schemas.openxmlformats.org/officeDocument/2006/relationships/notesSlide" Target="../notesSlides/notesSlide68.xml"/><Relationship Id="rId7" Type="http://schemas.openxmlformats.org/officeDocument/2006/relationships/image" Target="../media/image122.wmf"/><Relationship Id="rId2" Type="http://schemas.openxmlformats.org/officeDocument/2006/relationships/slideLayout" Target="../slideLayouts/slideLayout21.xml"/><Relationship Id="rId1" Type="http://schemas.openxmlformats.org/officeDocument/2006/relationships/vmlDrawing" Target="../drawings/vmlDrawing37.vml"/><Relationship Id="rId6" Type="http://schemas.openxmlformats.org/officeDocument/2006/relationships/oleObject" Target="../embeddings/oleObject83.bin"/><Relationship Id="rId5" Type="http://schemas.openxmlformats.org/officeDocument/2006/relationships/image" Target="../media/image121.wmf"/><Relationship Id="rId4" Type="http://schemas.openxmlformats.org/officeDocument/2006/relationships/oleObject" Target="../embeddings/oleObject82.bin"/><Relationship Id="rId9" Type="http://schemas.openxmlformats.org/officeDocument/2006/relationships/image" Target="../media/image123.wmf"/></Relationships>
</file>

<file path=ppt/slides/_rels/slide79.x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notesSlide" Target="../notesSlides/notesSlide69.xml"/><Relationship Id="rId7" Type="http://schemas.openxmlformats.org/officeDocument/2006/relationships/oleObject" Target="../embeddings/oleObject86.bin"/><Relationship Id="rId2" Type="http://schemas.openxmlformats.org/officeDocument/2006/relationships/slideLayout" Target="../slideLayouts/slideLayout11.xml"/><Relationship Id="rId1" Type="http://schemas.openxmlformats.org/officeDocument/2006/relationships/vmlDrawing" Target="../drawings/vmlDrawing38.vml"/><Relationship Id="rId6" Type="http://schemas.openxmlformats.org/officeDocument/2006/relationships/image" Target="../media/image124.wmf"/><Relationship Id="rId5" Type="http://schemas.openxmlformats.org/officeDocument/2006/relationships/oleObject" Target="../embeddings/oleObject85.bin"/><Relationship Id="rId4" Type="http://schemas.openxmlformats.org/officeDocument/2006/relationships/image" Target="../media/image126.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2.xml"/><Relationship Id="rId1" Type="http://schemas.openxmlformats.org/officeDocument/2006/relationships/vmlDrawing" Target="../drawings/vmlDrawing39.vml"/><Relationship Id="rId6" Type="http://schemas.openxmlformats.org/officeDocument/2006/relationships/image" Target="../media/image128.png"/><Relationship Id="rId5" Type="http://schemas.openxmlformats.org/officeDocument/2006/relationships/image" Target="../media/image127.wmf"/><Relationship Id="rId4" Type="http://schemas.openxmlformats.org/officeDocument/2006/relationships/oleObject" Target="../embeddings/oleObject87.bin"/></Relationships>
</file>

<file path=ppt/slides/_rels/slide8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90.bin"/><Relationship Id="rId3" Type="http://schemas.openxmlformats.org/officeDocument/2006/relationships/notesSlide" Target="../notesSlides/notesSlide75.xml"/><Relationship Id="rId7" Type="http://schemas.openxmlformats.org/officeDocument/2006/relationships/image" Target="../media/image132.wmf"/><Relationship Id="rId2" Type="http://schemas.openxmlformats.org/officeDocument/2006/relationships/slideLayout" Target="../slideLayouts/slideLayout9.xml"/><Relationship Id="rId1" Type="http://schemas.openxmlformats.org/officeDocument/2006/relationships/vmlDrawing" Target="../drawings/vmlDrawing40.vml"/><Relationship Id="rId6" Type="http://schemas.openxmlformats.org/officeDocument/2006/relationships/oleObject" Target="../embeddings/oleObject89.bin"/><Relationship Id="rId11" Type="http://schemas.openxmlformats.org/officeDocument/2006/relationships/image" Target="../media/image134.wmf"/><Relationship Id="rId5" Type="http://schemas.openxmlformats.org/officeDocument/2006/relationships/image" Target="../media/image131.wmf"/><Relationship Id="rId10" Type="http://schemas.openxmlformats.org/officeDocument/2006/relationships/oleObject" Target="../embeddings/oleObject91.bin"/><Relationship Id="rId4" Type="http://schemas.openxmlformats.org/officeDocument/2006/relationships/oleObject" Target="../embeddings/oleObject88.bin"/><Relationship Id="rId9" Type="http://schemas.openxmlformats.org/officeDocument/2006/relationships/image" Target="../media/image133.wmf"/></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136.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image" Target="../media/image138.wmf"/><Relationship Id="rId2" Type="http://schemas.openxmlformats.org/officeDocument/2006/relationships/slideLayout" Target="../slideLayouts/slideLayout6.xml"/><Relationship Id="rId1" Type="http://schemas.openxmlformats.org/officeDocument/2006/relationships/vmlDrawing" Target="../drawings/vmlDrawing41.vml"/><Relationship Id="rId6" Type="http://schemas.openxmlformats.org/officeDocument/2006/relationships/oleObject" Target="../embeddings/oleObject93.bin"/><Relationship Id="rId5" Type="http://schemas.openxmlformats.org/officeDocument/2006/relationships/image" Target="../media/image137.wmf"/><Relationship Id="rId4" Type="http://schemas.openxmlformats.org/officeDocument/2006/relationships/oleObject" Target="../embeddings/oleObject92.bin"/></Relationships>
</file>

<file path=ppt/slides/_rels/slide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8.xml"/><Relationship Id="rId1" Type="http://schemas.openxmlformats.org/officeDocument/2006/relationships/slideLayout" Target="../slideLayouts/slideLayout1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8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7.xml"/><Relationship Id="rId7" Type="http://schemas.openxmlformats.org/officeDocument/2006/relationships/image" Target="../media/image5.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 Id="rId9"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42.vml"/><Relationship Id="rId5" Type="http://schemas.openxmlformats.org/officeDocument/2006/relationships/image" Target="../media/image144.wmf"/><Relationship Id="rId4" Type="http://schemas.openxmlformats.org/officeDocument/2006/relationships/oleObject" Target="../embeddings/oleObject94.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2.xml"/><Relationship Id="rId1" Type="http://schemas.openxmlformats.org/officeDocument/2006/relationships/vmlDrawing" Target="../drawings/vmlDrawing43.vml"/><Relationship Id="rId6" Type="http://schemas.openxmlformats.org/officeDocument/2006/relationships/image" Target="../media/image146.png"/><Relationship Id="rId5" Type="http://schemas.openxmlformats.org/officeDocument/2006/relationships/image" Target="../media/image145.wmf"/><Relationship Id="rId4" Type="http://schemas.openxmlformats.org/officeDocument/2006/relationships/oleObject" Target="../embeddings/oleObject95.bin"/></Relationships>
</file>

<file path=ppt/slides/_rels/slide9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98.bin"/><Relationship Id="rId13" Type="http://schemas.openxmlformats.org/officeDocument/2006/relationships/image" Target="../media/image152.wmf"/><Relationship Id="rId3" Type="http://schemas.openxmlformats.org/officeDocument/2006/relationships/notesSlide" Target="../notesSlides/notesSlide83.xml"/><Relationship Id="rId7" Type="http://schemas.openxmlformats.org/officeDocument/2006/relationships/image" Target="../media/image149.wmf"/><Relationship Id="rId12" Type="http://schemas.openxmlformats.org/officeDocument/2006/relationships/oleObject" Target="../embeddings/oleObject100.bin"/><Relationship Id="rId2" Type="http://schemas.openxmlformats.org/officeDocument/2006/relationships/slideLayout" Target="../slideLayouts/slideLayout9.xml"/><Relationship Id="rId1" Type="http://schemas.openxmlformats.org/officeDocument/2006/relationships/vmlDrawing" Target="../drawings/vmlDrawing44.vml"/><Relationship Id="rId6" Type="http://schemas.openxmlformats.org/officeDocument/2006/relationships/oleObject" Target="../embeddings/oleObject97.bin"/><Relationship Id="rId11" Type="http://schemas.openxmlformats.org/officeDocument/2006/relationships/image" Target="../media/image151.wmf"/><Relationship Id="rId5" Type="http://schemas.openxmlformats.org/officeDocument/2006/relationships/image" Target="../media/image148.wmf"/><Relationship Id="rId15" Type="http://schemas.openxmlformats.org/officeDocument/2006/relationships/image" Target="../media/image153.wmf"/><Relationship Id="rId10" Type="http://schemas.openxmlformats.org/officeDocument/2006/relationships/oleObject" Target="../embeddings/oleObject99.bin"/><Relationship Id="rId4" Type="http://schemas.openxmlformats.org/officeDocument/2006/relationships/oleObject" Target="../embeddings/oleObject96.bin"/><Relationship Id="rId9" Type="http://schemas.openxmlformats.org/officeDocument/2006/relationships/image" Target="../media/image150.wmf"/><Relationship Id="rId14" Type="http://schemas.openxmlformats.org/officeDocument/2006/relationships/oleObject" Target="../embeddings/oleObject101.bin"/></Relationships>
</file>

<file path=ppt/slides/_rels/slide9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15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Title 1"/>
          <p:cNvSpPr txBox="1">
            <a:spLocks noGrp="1"/>
          </p:cNvSpPr>
          <p:nvPr>
            <p:ph type="title"/>
          </p:nvPr>
        </p:nvSpPr>
        <p:spPr>
          <a:xfrm>
            <a:off x="457200" y="193965"/>
            <a:ext cx="8249478" cy="11079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Business Analytics: Methods, Models, and Decisions</a:t>
            </a:r>
            <a:endParaRPr sz="3600" b="1" i="0" u="none" strike="noStrike" cap="none" dirty="0">
              <a:solidFill>
                <a:srgbClr val="007FA3"/>
              </a:solidFill>
              <a:latin typeface="+mj-lt"/>
              <a:ea typeface="Arial"/>
              <a:cs typeface="Arial"/>
              <a:sym typeface="Arial"/>
            </a:endParaRPr>
          </a:p>
        </p:txBody>
      </p:sp>
      <p:sp>
        <p:nvSpPr>
          <p:cNvPr id="213" name="Text Placeholder 2"/>
          <p:cNvSpPr txBox="1">
            <a:spLocks noGrp="1"/>
          </p:cNvSpPr>
          <p:nvPr>
            <p:ph type="body" idx="1"/>
          </p:nvPr>
        </p:nvSpPr>
        <p:spPr>
          <a:xfrm>
            <a:off x="457200" y="1366920"/>
            <a:ext cx="1905000" cy="38568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smtClean="0">
                <a:solidFill>
                  <a:srgbClr val="007FA3"/>
                </a:solidFill>
                <a:latin typeface="+mn-lt"/>
                <a:ea typeface="Arial"/>
                <a:cs typeface="Arial"/>
                <a:sym typeface="Arial"/>
              </a:rPr>
              <a:t>Third Edition</a:t>
            </a:r>
            <a:endParaRPr sz="2000" b="0" i="0" u="none" strike="noStrike" cap="none" dirty="0">
              <a:solidFill>
                <a:srgbClr val="007FA3"/>
              </a:solidFill>
              <a:latin typeface="+mn-lt"/>
              <a:ea typeface="Arial"/>
              <a:cs typeface="Arial"/>
              <a:sym typeface="Arial"/>
            </a:endParaRPr>
          </a:p>
        </p:txBody>
      </p:sp>
      <p:sp>
        <p:nvSpPr>
          <p:cNvPr id="214" name="Text Placeholder 3"/>
          <p:cNvSpPr txBox="1">
            <a:spLocks noGrp="1"/>
          </p:cNvSpPr>
          <p:nvPr>
            <p:ph type="body" idx="2"/>
          </p:nvPr>
        </p:nvSpPr>
        <p:spPr>
          <a:xfrm>
            <a:off x="4876800" y="2438400"/>
            <a:ext cx="3657600" cy="762000"/>
          </a:xfrm>
          <a:prstGeom prst="rect">
            <a:avLst/>
          </a:prstGeom>
          <a:noFill/>
          <a:ln>
            <a:noFill/>
          </a:ln>
        </p:spPr>
        <p:txBody>
          <a:bodyPr spcFirstLastPara="1" wrap="square" lIns="0" tIns="0" rIns="0" bIns="0" anchor="b" anchorCtr="0">
            <a:noAutofit/>
          </a:bodyPr>
          <a:lstStyle/>
          <a:p>
            <a:pPr marL="0" marR="0" lvl="0" indent="0" algn="ctr" rtl="0">
              <a:spcBef>
                <a:spcPts val="0"/>
              </a:spcBef>
              <a:spcAft>
                <a:spcPts val="0"/>
              </a:spcAft>
              <a:buClr>
                <a:srgbClr val="007FA3"/>
              </a:buClr>
              <a:buSzPts val="4000"/>
              <a:buFont typeface="Arial"/>
              <a:buNone/>
            </a:pPr>
            <a:r>
              <a:rPr lang="en-US" sz="4000" b="1" i="0" u="none" strike="noStrike" cap="none" dirty="0">
                <a:solidFill>
                  <a:schemeClr val="dk1"/>
                </a:solidFill>
                <a:latin typeface="+mn-lt"/>
                <a:ea typeface="Arial"/>
                <a:cs typeface="Arial"/>
                <a:sym typeface="Arial"/>
              </a:rPr>
              <a:t>Chapter </a:t>
            </a:r>
            <a:r>
              <a:rPr lang="en-US" sz="4000" b="1" dirty="0">
                <a:latin typeface="+mn-lt"/>
              </a:rPr>
              <a:t>4</a:t>
            </a:r>
            <a:endParaRPr sz="4000" b="0" i="0" u="none" strike="noStrike" cap="none" dirty="0">
              <a:solidFill>
                <a:schemeClr val="dk1"/>
              </a:solidFill>
              <a:latin typeface="+mn-lt"/>
              <a:ea typeface="Arial"/>
              <a:cs typeface="Arial"/>
              <a:sym typeface="Arial"/>
            </a:endParaRPr>
          </a:p>
        </p:txBody>
      </p:sp>
      <p:sp>
        <p:nvSpPr>
          <p:cNvPr id="217" name="Text Placeholder 6"/>
          <p:cNvSpPr txBox="1">
            <a:spLocks noGrp="1"/>
          </p:cNvSpPr>
          <p:nvPr>
            <p:ph type="body" idx="2"/>
          </p:nvPr>
        </p:nvSpPr>
        <p:spPr>
          <a:xfrm>
            <a:off x="5172075" y="3533776"/>
            <a:ext cx="3617198" cy="1704146"/>
          </a:xfrm>
          <a:prstGeom prst="rect">
            <a:avLst/>
          </a:prstGeom>
          <a:noFill/>
          <a:ln>
            <a:noFill/>
          </a:ln>
        </p:spPr>
        <p:txBody>
          <a:bodyPr spcFirstLastPara="1" wrap="square" lIns="0" tIns="0" rIns="0" bIns="0" anchor="b" anchorCtr="0">
            <a:noAutofit/>
          </a:bodyPr>
          <a:lstStyle/>
          <a:p>
            <a:pPr marL="0" lvl="0" indent="0" algn="ctr">
              <a:buSzPts val="3600"/>
            </a:pPr>
            <a:r>
              <a:rPr lang="en-US" sz="3600" dirty="0">
                <a:latin typeface="+mn-lt"/>
              </a:rPr>
              <a:t>Descriptive Statistics</a:t>
            </a:r>
          </a:p>
        </p:txBody>
      </p:sp>
      <p:pic>
        <p:nvPicPr>
          <p:cNvPr id="8" name="Picture 5" descr="Front Cover: Business Analytics: Methods, Models, and Decisions Third Edition by Evans."/>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8325" y="1905000"/>
            <a:ext cx="3470275" cy="411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sp>
        <p:nvSpPr>
          <p:cNvPr id="215" name="Text Placeholder 4"/>
          <p:cNvSpPr txBox="1">
            <a:spLocks noGrp="1"/>
          </p:cNvSpPr>
          <p:nvPr>
            <p:ph type="body" idx="3"/>
          </p:nvPr>
        </p:nvSpPr>
        <p:spPr>
          <a:xfrm>
            <a:off x="1645921" y="6448760"/>
            <a:ext cx="5962840" cy="260432"/>
          </a:xfrm>
          <a:prstGeom prst="rect">
            <a:avLst/>
          </a:prstGeom>
          <a:noFill/>
          <a:ln>
            <a:noFill/>
          </a:ln>
        </p:spPr>
        <p:txBody>
          <a:bodyPr spcFirstLastPara="1" wrap="square" lIns="0" tIns="0" rIns="0" bIns="0" anchor="t" anchorCtr="0">
            <a:noAutofit/>
          </a:bodyPr>
          <a:lstStyle/>
          <a:p>
            <a:pPr marL="0" lvl="0" indent="0" algn="ctr">
              <a:buClr>
                <a:srgbClr val="000000"/>
              </a:buClr>
              <a:buSzPts val="1200"/>
            </a:pP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Copyright </a:t>
            </a: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 </a:t>
            </a: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2020, 2016</a:t>
            </a: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 2013 Pearson Education, Inc. All Rights </a:t>
            </a: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Reserved</a:t>
            </a:r>
            <a:endPar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endParaRPr>
          </a:p>
        </p:txBody>
      </p:sp>
    </p:spTree>
    <p:extLst>
      <p:ext uri="{BB962C8B-B14F-4D97-AF65-F5344CB8AC3E}">
        <p14:creationId xmlns:p14="http://schemas.microsoft.com/office/powerpoint/2010/main" val="39462499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Title 1"/>
          <p:cNvSpPr txBox="1">
            <a:spLocks noGrp="1"/>
          </p:cNvSpPr>
          <p:nvPr>
            <p:ph type="title"/>
          </p:nvPr>
        </p:nvSpPr>
        <p:spPr>
          <a:xfrm>
            <a:off x="457200" y="215372"/>
            <a:ext cx="8382000" cy="1097280"/>
          </a:xfrm>
          <a:prstGeom prst="rect">
            <a:avLst/>
          </a:prstGeom>
          <a:noFill/>
          <a:ln>
            <a:noFill/>
          </a:ln>
        </p:spPr>
        <p:txBody>
          <a:bodyPr spcFirstLastPara="1" wrap="square" lIns="0" tIns="91425" rIns="0" bIns="0" anchor="b" anchorCtr="0">
            <a:noAutofit/>
          </a:bodyPr>
          <a:lstStyle/>
          <a:p>
            <a:pPr lvl="0">
              <a:buSzPts val="2600"/>
            </a:pPr>
            <a:r>
              <a:rPr lang="en-US" sz="2600" dirty="0">
                <a:latin typeface="+mj-lt"/>
              </a:rPr>
              <a:t>Example 4.2: Constructing a Frequency Distribution for Items in the Purchase Orders Database </a:t>
            </a:r>
            <a:r>
              <a:rPr lang="en-US" sz="2000" b="0" dirty="0" smtClean="0">
                <a:latin typeface="+mj-lt"/>
              </a:rPr>
              <a:t>(2 </a:t>
            </a:r>
            <a:r>
              <a:rPr lang="en-US" sz="2000" b="0" dirty="0">
                <a:latin typeface="+mj-lt"/>
              </a:rPr>
              <a:t>of 2)</a:t>
            </a:r>
            <a:endParaRPr sz="2000" b="0" i="0" u="none" strike="noStrike" cap="none" dirty="0">
              <a:solidFill>
                <a:srgbClr val="007FA3"/>
              </a:solidFill>
              <a:latin typeface="+mj-lt"/>
              <a:sym typeface="Arial"/>
            </a:endParaRPr>
          </a:p>
        </p:txBody>
      </p:sp>
      <p:sp>
        <p:nvSpPr>
          <p:cNvPr id="504" name="Text placeholder 2"/>
          <p:cNvSpPr txBox="1">
            <a:spLocks noGrp="1"/>
          </p:cNvSpPr>
          <p:nvPr>
            <p:ph type="body" idx="1"/>
          </p:nvPr>
        </p:nvSpPr>
        <p:spPr>
          <a:xfrm>
            <a:off x="457200" y="1600201"/>
            <a:ext cx="8229600" cy="703384"/>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Construct a column chart to visualize the frequencies.</a:t>
            </a:r>
            <a:endParaRPr sz="2400" b="0" i="0" u="none" strike="noStrike" cap="none" dirty="0">
              <a:solidFill>
                <a:srgbClr val="000000"/>
              </a:solidFill>
              <a:latin typeface="+mn-lt"/>
              <a:ea typeface="Arial"/>
              <a:cs typeface="Arial"/>
              <a:sym typeface="Arial"/>
            </a:endParaRPr>
          </a:p>
        </p:txBody>
      </p:sp>
      <p:pic>
        <p:nvPicPr>
          <p:cNvPr id="2" name="Picture 1" descr="A bar graph titled, Frequency distribution for purchase order items. The data in the bar graph are as follows. Airframe fasteners, 14. Bolt nut package, 11. Control panel, 4. Door decal, 2. Electrical connector, 8. Gasket, 10. Hatch decal, 2. Machined valve, 4. O ring, 12. Panel decal, 1. Pressure gauge, 7. Shielded cable per feet, 11, and Side panel, 8."/>
          <p:cNvPicPr>
            <a:picLocks noChangeAspect="1"/>
          </p:cNvPicPr>
          <p:nvPr/>
        </p:nvPicPr>
        <p:blipFill>
          <a:blip r:embed="rId3"/>
          <a:stretch>
            <a:fillRect/>
          </a:stretch>
        </p:blipFill>
        <p:spPr>
          <a:xfrm>
            <a:off x="2024028" y="2702497"/>
            <a:ext cx="4937685" cy="3018034"/>
          </a:xfrm>
          <a:prstGeom prst="rect">
            <a:avLst/>
          </a:prstGeom>
        </p:spPr>
      </p:pic>
    </p:spTree>
    <p:extLst>
      <p:ext uri="{BB962C8B-B14F-4D97-AF65-F5344CB8AC3E}">
        <p14:creationId xmlns:p14="http://schemas.microsoft.com/office/powerpoint/2010/main" val="197473955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4.38: </a:t>
            </a:r>
            <a:r>
              <a:rPr lang="en-US" sz="3600" b="1" i="0" u="none" strike="noStrike" cap="none" dirty="0">
                <a:solidFill>
                  <a:srgbClr val="007FA3"/>
                </a:solidFill>
                <a:latin typeface="+mj-lt"/>
                <a:ea typeface="Arial"/>
                <a:cs typeface="Arial"/>
                <a:sym typeface="Arial"/>
              </a:rPr>
              <a:t>Variation in Sample Data</a:t>
            </a:r>
            <a:endParaRPr sz="3600" b="1" i="0" u="none" strike="noStrike" cap="none" dirty="0">
              <a:solidFill>
                <a:srgbClr val="007FA3"/>
              </a:solidFill>
              <a:latin typeface="+mj-lt"/>
              <a:ea typeface="Arial"/>
              <a:cs typeface="Arial"/>
              <a:sym typeface="Arial"/>
            </a:endParaRPr>
          </a:p>
        </p:txBody>
      </p:sp>
      <p:sp>
        <p:nvSpPr>
          <p:cNvPr id="811" name="Text placeholder 2"/>
          <p:cNvSpPr txBox="1">
            <a:spLocks noGrp="1"/>
          </p:cNvSpPr>
          <p:nvPr>
            <p:ph type="body" idx="1"/>
          </p:nvPr>
        </p:nvSpPr>
        <p:spPr>
          <a:xfrm>
            <a:off x="457200" y="1600200"/>
            <a:ext cx="5181600" cy="589681"/>
          </a:xfrm>
          <a:prstGeom prst="rect">
            <a:avLst/>
          </a:prstGeom>
          <a:noFill/>
          <a:ln>
            <a:noFill/>
          </a:ln>
        </p:spPr>
        <p:txBody>
          <a:bodyPr spcFirstLastPara="1" wrap="square" lIns="0" tIns="0" rIns="0" bIns="0" anchor="b"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Samples from </a:t>
            </a:r>
            <a:r>
              <a:rPr lang="en-US" sz="2000" b="0" u="none" strike="noStrike" cap="none" dirty="0">
                <a:solidFill>
                  <a:srgbClr val="000000"/>
                </a:solidFill>
                <a:latin typeface="+mn-lt"/>
                <a:ea typeface="Arial"/>
                <a:cs typeface="Arial"/>
                <a:sym typeface="Arial"/>
              </a:rPr>
              <a:t>Computer Repair Times </a:t>
            </a:r>
            <a:r>
              <a:rPr lang="en-US" sz="2000" b="0" i="0" u="none" strike="noStrike" cap="none" dirty="0">
                <a:solidFill>
                  <a:srgbClr val="000000"/>
                </a:solidFill>
                <a:latin typeface="+mn-lt"/>
                <a:ea typeface="Arial"/>
                <a:cs typeface="Arial"/>
                <a:sym typeface="Arial"/>
              </a:rPr>
              <a:t>data</a:t>
            </a:r>
            <a:endParaRPr sz="2000" b="0" i="0" u="none" strike="noStrike" cap="none" dirty="0">
              <a:solidFill>
                <a:srgbClr val="000000"/>
              </a:solidFill>
              <a:latin typeface="+mn-lt"/>
              <a:ea typeface="Arial"/>
              <a:cs typeface="Arial"/>
              <a:sym typeface="Arial"/>
            </a:endParaRPr>
          </a:p>
        </p:txBody>
      </p:sp>
      <p:sp>
        <p:nvSpPr>
          <p:cNvPr id="812" name="Text placeholder 2"/>
          <p:cNvSpPr txBox="1">
            <a:spLocks noGrp="1"/>
          </p:cNvSpPr>
          <p:nvPr>
            <p:ph type="body" idx="2"/>
          </p:nvPr>
        </p:nvSpPr>
        <p:spPr>
          <a:xfrm>
            <a:off x="435620" y="2366588"/>
            <a:ext cx="2650480" cy="362527"/>
          </a:xfrm>
          <a:prstGeom prst="rect">
            <a:avLst/>
          </a:prstGeom>
          <a:noFill/>
          <a:ln>
            <a:noFill/>
          </a:ln>
        </p:spPr>
        <p:txBody>
          <a:bodyPr spcFirstLastPara="1" wrap="square" lIns="0" tIns="0" rIns="0" bIns="0" anchor="b"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Population statistics:</a:t>
            </a:r>
            <a:endParaRPr sz="2000" b="0" i="0" u="none" strike="noStrike" cap="none" dirty="0">
              <a:solidFill>
                <a:srgbClr val="000000"/>
              </a:solidFill>
              <a:latin typeface="+mn-lt"/>
              <a:ea typeface="Arial"/>
              <a:cs typeface="Arial"/>
              <a:sym typeface="Arial"/>
            </a:endParaRPr>
          </a:p>
        </p:txBody>
      </p:sp>
      <p:graphicFrame>
        <p:nvGraphicFramePr>
          <p:cNvPr id="4" name="Object 3" descr="Mu = 14.91 days, sigma squared = 35.5 days squared"/>
          <p:cNvGraphicFramePr>
            <a:graphicFrameLocks noChangeAspect="1"/>
          </p:cNvGraphicFramePr>
          <p:nvPr>
            <p:extLst>
              <p:ext uri="{D42A27DB-BD31-4B8C-83A1-F6EECF244321}">
                <p14:modId xmlns:p14="http://schemas.microsoft.com/office/powerpoint/2010/main" val="308829333"/>
              </p:ext>
            </p:extLst>
          </p:nvPr>
        </p:nvGraphicFramePr>
        <p:xfrm>
          <a:off x="3295697" y="2376604"/>
          <a:ext cx="2993646" cy="334694"/>
        </p:xfrm>
        <a:graphic>
          <a:graphicData uri="http://schemas.openxmlformats.org/presentationml/2006/ole">
            <mc:AlternateContent xmlns:mc="http://schemas.openxmlformats.org/markup-compatibility/2006">
              <mc:Choice xmlns:v="urn:schemas-microsoft-com:vml" Requires="v">
                <p:oleObj spid="_x0000_s53811" name="Equation" r:id="rId4" imgW="2044440" imgH="228600" progId="Equation.DSMT4">
                  <p:embed/>
                </p:oleObj>
              </mc:Choice>
              <mc:Fallback>
                <p:oleObj name="Equation" r:id="rId4" imgW="2044440" imgH="228600" progId="Equation.DSMT4">
                  <p:embed/>
                  <p:pic>
                    <p:nvPicPr>
                      <p:cNvPr id="0" name=""/>
                      <p:cNvPicPr/>
                      <p:nvPr/>
                    </p:nvPicPr>
                    <p:blipFill>
                      <a:blip r:embed="rId5"/>
                      <a:stretch>
                        <a:fillRect/>
                      </a:stretch>
                    </p:blipFill>
                    <p:spPr>
                      <a:xfrm>
                        <a:off x="3295697" y="2376604"/>
                        <a:ext cx="2993646" cy="334694"/>
                      </a:xfrm>
                      <a:prstGeom prst="rect">
                        <a:avLst/>
                      </a:prstGeom>
                    </p:spPr>
                  </p:pic>
                </p:oleObj>
              </mc:Fallback>
            </mc:AlternateContent>
          </a:graphicData>
        </a:graphic>
      </p:graphicFrame>
      <p:sp>
        <p:nvSpPr>
          <p:cNvPr id="814" name="Text placeholder 4"/>
          <p:cNvSpPr txBox="1">
            <a:spLocks noGrp="1"/>
          </p:cNvSpPr>
          <p:nvPr>
            <p:ph type="body" idx="3"/>
          </p:nvPr>
        </p:nvSpPr>
        <p:spPr>
          <a:xfrm>
            <a:off x="440575" y="2905822"/>
            <a:ext cx="2895600" cy="698333"/>
          </a:xfrm>
          <a:prstGeom prst="rect">
            <a:avLst/>
          </a:prstGeom>
          <a:noFill/>
          <a:ln>
            <a:noFill/>
          </a:ln>
        </p:spPr>
        <p:txBody>
          <a:bodyPr spcFirstLastPara="1" wrap="square" lIns="0" tIns="0" rIns="0" bIns="0" anchor="b"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Two samples of size 50:</a:t>
            </a:r>
            <a:endParaRPr sz="2000" b="0" i="0" u="none" strike="noStrike" cap="none" dirty="0">
              <a:solidFill>
                <a:srgbClr val="000000"/>
              </a:solidFill>
              <a:latin typeface="+mn-lt"/>
              <a:ea typeface="Arial"/>
              <a:cs typeface="Arial"/>
              <a:sym typeface="Arial"/>
            </a:endParaRPr>
          </a:p>
        </p:txBody>
      </p:sp>
      <p:pic>
        <p:nvPicPr>
          <p:cNvPr id="2" name="Picture 1" descr="An Excel sheet has a table and two bar graphs. The table has 16 rows and 3 columns. The columns have the following headings from left to right. Observation, Sample 1, Sample 2, . The row entries are as follows. Row 1. 1, 12, 12. Row 2. 2, 10, 14. Row 3. 3, 10, 27. Row 4. 4, 15, 9. Row 5. 5, 21, 9. Row 6. 6, 12, 18. Row 7. 7, 20, 8. Row 8. 8, 19, 13. Row 9. 9, 12, 14. Row 10. 10, 16, 13. Row 11. 47, 15, 16. Row 12. 48, 9, 7. Row 13. 49, 18, 16. Row 14. 50, 29, 20. Row 15. Mean, 15.78, 13.62. Row 16. Variance, 23.15469, 22.28122. The first bar graph titled, sample 1 plots frequency versus bin. The horizontal axis is marked from 0 to 40 in increments of 5. The vertical axis is marked from 0 to 25 in increments of 5. The data is as follows, (10, 5), (15, 20), (20, 17), (25, 3), (30, 1), and (40, 1). The second bar graph titled, sample 2 plots frequency versus bin. The horizontal axis is marked from 0 to 40 in increments of 5. The vertical axis is marked from 0 to 25 in increments of 5. The data is as follows, (10, 13), (15, 20), (20, 12), (25, 3), and (30, 1). All values are estimated."/>
          <p:cNvPicPr>
            <a:picLocks noChangeAspect="1"/>
          </p:cNvPicPr>
          <p:nvPr/>
        </p:nvPicPr>
        <p:blipFill>
          <a:blip r:embed="rId6"/>
          <a:stretch>
            <a:fillRect/>
          </a:stretch>
        </p:blipFill>
        <p:spPr>
          <a:xfrm>
            <a:off x="3552810" y="3006216"/>
            <a:ext cx="3389505" cy="1290844"/>
          </a:xfrm>
          <a:prstGeom prst="rect">
            <a:avLst/>
          </a:prstGeom>
        </p:spPr>
      </p:pic>
      <p:sp>
        <p:nvSpPr>
          <p:cNvPr id="816" name="Text placeholder 5"/>
          <p:cNvSpPr txBox="1">
            <a:spLocks noGrp="1"/>
          </p:cNvSpPr>
          <p:nvPr>
            <p:ph type="body" idx="4"/>
          </p:nvPr>
        </p:nvSpPr>
        <p:spPr>
          <a:xfrm>
            <a:off x="457199" y="4525409"/>
            <a:ext cx="2628901" cy="891322"/>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Two samples of size 25:</a:t>
            </a:r>
            <a:endParaRPr dirty="0">
              <a:latin typeface="+mn-lt"/>
            </a:endParaRPr>
          </a:p>
        </p:txBody>
      </p:sp>
      <p:pic>
        <p:nvPicPr>
          <p:cNvPr id="3" name="Picture 2" descr="An Excel sheet has a table and two bar graphs. The table has 15 rows and 3 columns. The columns have the following headings from left to right. Observation, Sample 3, Sample 4. The row entries are as follows. Row 1. 1, 16, 13. Row 2. 2, 12, 9. Row 3. 3, 11, 26. Row 4. 4, 10, 10. Row 5. 5, 16, 14. Row 6. 6, 13, 14. Row 7. 7, 15, 21. Row 8. 8, 17, 9. Row 9. 9, 36, 12. Row 10. 10, 12, 12. Row 11. 23, 12, 22. Row 12. 24, 12, 14. Row 13. 25, 14, 14. Row 14. Mean, 14.68, 14.92. Row 15. Variance, 39.97667, 42.74333. The first bar graph titled, sample 3 plots frequency versus bin. The horizontal axis is marked from 0 to 40 in increments of 5. The vertical axis is marked from 0 to 25 in increments of 5. The data is as follows, (5, 1), (10, 3), (15, 15), (20, 4), (25, 3), (30, 1), (40, 1), and (more, 1). The second bar graph titled, sample 4 plots frequency versus bin. The horizontal axis is marked from 0 to 40 in increments of 5. The vertical axis is marked from 0 to 25 in increments of 5. The data is as follows, (5, 1), (10, 3), (15, 13), (20, 3), (25, 2), (30, 1) and (40, 1). All values are estimated."/>
          <p:cNvPicPr>
            <a:picLocks noChangeAspect="1"/>
          </p:cNvPicPr>
          <p:nvPr/>
        </p:nvPicPr>
        <p:blipFill>
          <a:blip r:embed="rId7"/>
          <a:stretch>
            <a:fillRect/>
          </a:stretch>
        </p:blipFill>
        <p:spPr>
          <a:xfrm>
            <a:off x="3552810" y="4774795"/>
            <a:ext cx="3389505" cy="1153431"/>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Relative Frequency Distributions</a:t>
            </a:r>
            <a:endParaRPr sz="3600" b="1" i="0" u="none" strike="noStrike" cap="none" dirty="0">
              <a:solidFill>
                <a:srgbClr val="007FA3"/>
              </a:solidFill>
              <a:latin typeface="+mj-lt"/>
              <a:ea typeface="Arial"/>
              <a:cs typeface="Arial"/>
              <a:sym typeface="Arial"/>
            </a:endParaRPr>
          </a:p>
        </p:txBody>
      </p:sp>
      <p:sp>
        <p:nvSpPr>
          <p:cNvPr id="511" name="Text placeholder 2"/>
          <p:cNvSpPr txBox="1">
            <a:spLocks noGrp="1"/>
          </p:cNvSpPr>
          <p:nvPr>
            <p:ph type="body" idx="1"/>
          </p:nvPr>
        </p:nvSpPr>
        <p:spPr>
          <a:xfrm>
            <a:off x="457200" y="1600201"/>
            <a:ext cx="8229600" cy="1905000"/>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1" i="0" u="none" strike="noStrike" cap="none" dirty="0">
                <a:solidFill>
                  <a:srgbClr val="000000"/>
                </a:solidFill>
                <a:latin typeface="+mn-lt"/>
                <a:sym typeface="Arial"/>
              </a:rPr>
              <a:t>Relative frequency </a:t>
            </a:r>
            <a:r>
              <a:rPr lang="en-US" sz="2400" b="0" i="0" u="none" strike="noStrike" cap="none" dirty="0">
                <a:solidFill>
                  <a:srgbClr val="000000"/>
                </a:solidFill>
                <a:latin typeface="+mn-lt"/>
                <a:sym typeface="Arial"/>
              </a:rPr>
              <a:t>is the fraction, or proportion, of the total.</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If a data set has </a:t>
            </a:r>
            <a:r>
              <a:rPr lang="en-US" sz="2400" b="0" i="1" u="none" strike="noStrike" cap="none" dirty="0">
                <a:solidFill>
                  <a:srgbClr val="000000"/>
                </a:solidFill>
                <a:latin typeface="+mn-lt"/>
                <a:sym typeface="Arial"/>
              </a:rPr>
              <a:t>n</a:t>
            </a:r>
            <a:r>
              <a:rPr lang="en-US" sz="2400" b="0" i="0" u="none" strike="noStrike" cap="none" dirty="0">
                <a:solidFill>
                  <a:srgbClr val="000000"/>
                </a:solidFill>
                <a:latin typeface="+mn-lt"/>
                <a:sym typeface="Arial"/>
              </a:rPr>
              <a:t> observations, the relative frequency of category </a:t>
            </a:r>
            <a:r>
              <a:rPr lang="en-US" sz="2400" b="0" i="1" u="none" strike="noStrike" cap="none" dirty="0">
                <a:solidFill>
                  <a:srgbClr val="000000"/>
                </a:solidFill>
                <a:latin typeface="+mn-lt"/>
                <a:sym typeface="Arial"/>
              </a:rPr>
              <a:t>i</a:t>
            </a:r>
            <a:r>
              <a:rPr lang="en-US" sz="2400" b="0" i="0" u="none" strike="noStrike" cap="none" dirty="0">
                <a:solidFill>
                  <a:srgbClr val="000000"/>
                </a:solidFill>
                <a:latin typeface="+mn-lt"/>
                <a:sym typeface="Arial"/>
              </a:rPr>
              <a:t> is:</a:t>
            </a:r>
            <a:endParaRPr sz="2400" b="0" i="0" u="none" strike="noStrike" cap="none" dirty="0">
              <a:solidFill>
                <a:srgbClr val="000000"/>
              </a:solidFill>
              <a:latin typeface="+mn-lt"/>
              <a:sym typeface="Arial"/>
            </a:endParaRPr>
          </a:p>
        </p:txBody>
      </p:sp>
      <p:graphicFrame>
        <p:nvGraphicFramePr>
          <p:cNvPr id="3" name="Object 2" descr="Relative frequency of category i = start fraction frequency of category i over n end fraction, This equation is labeled, 4.1"/>
          <p:cNvGraphicFramePr>
            <a:graphicFrameLocks noChangeAspect="1"/>
          </p:cNvGraphicFramePr>
          <p:nvPr>
            <p:extLst>
              <p:ext uri="{D42A27DB-BD31-4B8C-83A1-F6EECF244321}">
                <p14:modId xmlns:p14="http://schemas.microsoft.com/office/powerpoint/2010/main" val="2476895807"/>
              </p:ext>
            </p:extLst>
          </p:nvPr>
        </p:nvGraphicFramePr>
        <p:xfrm>
          <a:off x="2235200" y="3650764"/>
          <a:ext cx="4673600" cy="393700"/>
        </p:xfrm>
        <a:graphic>
          <a:graphicData uri="http://schemas.openxmlformats.org/presentationml/2006/ole">
            <mc:AlternateContent xmlns:mc="http://schemas.openxmlformats.org/markup-compatibility/2006">
              <mc:Choice xmlns:v="urn:schemas-microsoft-com:vml" Requires="v">
                <p:oleObj spid="_x0000_s104461" name="Equation" r:id="rId4" imgW="4673520" imgH="393480" progId="Equation.DSMT4">
                  <p:embed/>
                </p:oleObj>
              </mc:Choice>
              <mc:Fallback>
                <p:oleObj name="Equation" r:id="rId4" imgW="4673520" imgH="393480" progId="Equation.DSMT4">
                  <p:embed/>
                  <p:pic>
                    <p:nvPicPr>
                      <p:cNvPr id="0" name=""/>
                      <p:cNvPicPr/>
                      <p:nvPr/>
                    </p:nvPicPr>
                    <p:blipFill>
                      <a:blip r:embed="rId5"/>
                      <a:stretch>
                        <a:fillRect/>
                      </a:stretch>
                    </p:blipFill>
                    <p:spPr>
                      <a:xfrm>
                        <a:off x="2235200" y="3650764"/>
                        <a:ext cx="4673600" cy="393700"/>
                      </a:xfrm>
                      <a:prstGeom prst="rect">
                        <a:avLst/>
                      </a:prstGeom>
                    </p:spPr>
                  </p:pic>
                </p:oleObj>
              </mc:Fallback>
            </mc:AlternateContent>
          </a:graphicData>
        </a:graphic>
      </p:graphicFrame>
      <p:sp>
        <p:nvSpPr>
          <p:cNvPr id="513" name="Text placeholder 3"/>
          <p:cNvSpPr txBox="1">
            <a:spLocks noGrp="1"/>
          </p:cNvSpPr>
          <p:nvPr>
            <p:ph type="body" idx="2"/>
          </p:nvPr>
        </p:nvSpPr>
        <p:spPr>
          <a:xfrm>
            <a:off x="457200" y="4190027"/>
            <a:ext cx="8229600" cy="1884485"/>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We often multiply the relative frequencies by 100 to express them as percentages.</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A </a:t>
            </a:r>
            <a:r>
              <a:rPr lang="en-US" sz="2400" b="1" i="0" u="none" strike="noStrike" cap="none" dirty="0">
                <a:solidFill>
                  <a:srgbClr val="000000"/>
                </a:solidFill>
                <a:latin typeface="+mn-lt"/>
                <a:sym typeface="Arial"/>
              </a:rPr>
              <a:t>relative frequency distribution </a:t>
            </a:r>
            <a:r>
              <a:rPr lang="en-US" sz="2400" b="0" i="0" u="none" strike="noStrike" cap="none" dirty="0">
                <a:solidFill>
                  <a:srgbClr val="000000"/>
                </a:solidFill>
                <a:latin typeface="+mn-lt"/>
                <a:sym typeface="Arial"/>
              </a:rPr>
              <a:t>is a tabular summary of the relative frequencies of all categories.</a:t>
            </a:r>
            <a:endParaRPr sz="2400" b="0" i="0" u="none" strike="noStrike" cap="none" dirty="0">
              <a:solidFill>
                <a:srgbClr val="000000"/>
              </a:solidFill>
              <a:latin typeface="+mn-lt"/>
              <a:sym typeface="Arial"/>
            </a:endParaRPr>
          </a:p>
        </p:txBody>
      </p:sp>
    </p:spTree>
    <p:extLst>
      <p:ext uri="{BB962C8B-B14F-4D97-AF65-F5344CB8AC3E}">
        <p14:creationId xmlns:p14="http://schemas.microsoft.com/office/powerpoint/2010/main" val="7624816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Title 1"/>
          <p:cNvSpPr txBox="1">
            <a:spLocks noGrp="1"/>
          </p:cNvSpPr>
          <p:nvPr>
            <p:ph type="title"/>
          </p:nvPr>
        </p:nvSpPr>
        <p:spPr>
          <a:xfrm>
            <a:off x="457200" y="215372"/>
            <a:ext cx="8088923"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2600"/>
              <a:buFont typeface="Arial"/>
              <a:buNone/>
            </a:pPr>
            <a:r>
              <a:rPr lang="en-US" sz="2400" b="1" i="0" u="none" strike="noStrike" cap="none" dirty="0">
                <a:solidFill>
                  <a:srgbClr val="007FA3"/>
                </a:solidFill>
                <a:latin typeface="+mj-lt"/>
                <a:ea typeface="Arial"/>
                <a:cs typeface="Arial"/>
                <a:sym typeface="Arial"/>
              </a:rPr>
              <a:t>Example </a:t>
            </a:r>
            <a:r>
              <a:rPr lang="en-US" sz="2400" b="1" i="0" u="none" strike="noStrike" cap="none" dirty="0" smtClean="0">
                <a:solidFill>
                  <a:srgbClr val="007FA3"/>
                </a:solidFill>
                <a:latin typeface="+mj-lt"/>
                <a:ea typeface="Arial"/>
                <a:cs typeface="Arial"/>
                <a:sym typeface="Arial"/>
              </a:rPr>
              <a:t>4.3: </a:t>
            </a:r>
            <a:r>
              <a:rPr lang="en-US" sz="2400" b="1" i="0" u="none" strike="noStrike" cap="none" dirty="0">
                <a:solidFill>
                  <a:srgbClr val="007FA3"/>
                </a:solidFill>
                <a:latin typeface="+mj-lt"/>
                <a:ea typeface="Arial"/>
                <a:cs typeface="Arial"/>
                <a:sym typeface="Arial"/>
              </a:rPr>
              <a:t>Constructing a Relative Frequency Distribution for Items in the Purchase Orders Database</a:t>
            </a:r>
            <a:endParaRPr sz="2400" b="1" i="0" u="none" strike="noStrike" cap="none" dirty="0">
              <a:solidFill>
                <a:srgbClr val="007FA3"/>
              </a:solidFill>
              <a:latin typeface="+mj-lt"/>
              <a:ea typeface="Arial"/>
              <a:cs typeface="Arial"/>
              <a:sym typeface="Arial"/>
            </a:endParaRPr>
          </a:p>
        </p:txBody>
      </p:sp>
      <p:sp>
        <p:nvSpPr>
          <p:cNvPr id="519" name="Text placeholder 2"/>
          <p:cNvSpPr txBox="1">
            <a:spLocks noGrp="1"/>
          </p:cNvSpPr>
          <p:nvPr>
            <p:ph type="body" idx="1"/>
          </p:nvPr>
        </p:nvSpPr>
        <p:spPr>
          <a:xfrm>
            <a:off x="457200" y="1600200"/>
            <a:ext cx="7710854" cy="2180491"/>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First, sum the frequencies to find the total number (note that the sum of the frequencies must be the same as the total number of observations, </a:t>
            </a:r>
            <a:r>
              <a:rPr lang="en-US" sz="2400" b="0" i="1" u="none" strike="noStrike" cap="none" dirty="0">
                <a:solidFill>
                  <a:srgbClr val="000000"/>
                </a:solidFill>
                <a:latin typeface="+mn-lt"/>
                <a:sym typeface="Arial"/>
              </a:rPr>
              <a:t>n</a:t>
            </a:r>
            <a:r>
              <a:rPr lang="en-US" sz="2400" b="0" i="0" u="none" strike="noStrike" cap="none" dirty="0">
                <a:solidFill>
                  <a:srgbClr val="000000"/>
                </a:solidFill>
                <a:latin typeface="+mn-lt"/>
                <a:sym typeface="Arial"/>
              </a:rPr>
              <a:t>).</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Then divide the frequency of each category by this value.</a:t>
            </a:r>
            <a:endParaRPr sz="2400" b="0" i="0" u="none" strike="noStrike" cap="none" dirty="0">
              <a:solidFill>
                <a:srgbClr val="000000"/>
              </a:solidFill>
              <a:latin typeface="+mn-lt"/>
              <a:sym typeface="Arial"/>
            </a:endParaRPr>
          </a:p>
        </p:txBody>
      </p:sp>
      <p:pic>
        <p:nvPicPr>
          <p:cNvPr id="2" name="Picture 1" descr="An Excel table has 12 rows from row 101 to row 113 and 3 columns from A to C. The column headings in row 100 are Item Description, Frequency, Relative Frequency. The row entries are as follows. Row 101. Airframe fasteners, 14, 0.1489. Row 102. Bolt nut package, 11, 0.1170. Row 103. Control Panel, 4, 0.0426. Row 104. Door Decal, 2, 0.0213. Row 105. Electrical Connector, 8, 0.0851. Row 106. Gasket, 10, 0.1064. Row 107, Hatch Decal, 2, 0.0213. Row 108. Machined Valve, 4, 0.0426. Row 109. O Ring, 12, 0.1277. Row 110. Panel Decal, 1, 0.0106. Row 111. Pressure Gauge, 7, 0.0745. Row 112. Shielded Cable per foot, 11, 0.1170. Row 113. Side Panel, 8, 0.0851."/>
          <p:cNvPicPr>
            <a:picLocks noChangeAspect="1"/>
          </p:cNvPicPr>
          <p:nvPr/>
        </p:nvPicPr>
        <p:blipFill>
          <a:blip r:embed="rId3"/>
          <a:stretch>
            <a:fillRect/>
          </a:stretch>
        </p:blipFill>
        <p:spPr>
          <a:xfrm>
            <a:off x="2873551" y="3965120"/>
            <a:ext cx="3009331" cy="2143632"/>
          </a:xfrm>
          <a:prstGeom prst="rect">
            <a:avLst/>
          </a:prstGeom>
        </p:spPr>
      </p:pic>
    </p:spTree>
    <p:extLst>
      <p:ext uri="{BB962C8B-B14F-4D97-AF65-F5344CB8AC3E}">
        <p14:creationId xmlns:p14="http://schemas.microsoft.com/office/powerpoint/2010/main" val="18765864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Frequency Distributions for Numerical Data</a:t>
            </a:r>
            <a:endParaRPr sz="3600" b="1" i="0" u="none" strike="noStrike" cap="none" dirty="0">
              <a:solidFill>
                <a:srgbClr val="007FA3"/>
              </a:solidFill>
              <a:latin typeface="+mj-lt"/>
              <a:ea typeface="Arial"/>
              <a:cs typeface="Arial"/>
              <a:sym typeface="Arial"/>
            </a:endParaRPr>
          </a:p>
        </p:txBody>
      </p:sp>
      <p:sp>
        <p:nvSpPr>
          <p:cNvPr id="526" name="Text placeholder 2"/>
          <p:cNvSpPr txBox="1">
            <a:spLocks noGrp="1"/>
          </p:cNvSpPr>
          <p:nvPr>
            <p:ph type="body" idx="1"/>
          </p:nvPr>
        </p:nvSpPr>
        <p:spPr>
          <a:xfrm>
            <a:off x="457200" y="1600201"/>
            <a:ext cx="8229600" cy="213360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For numerical data that consist of a small number of discrete values, we may construct a frequency distribution similar to the way we did for categorical data; that is, we simply use COUNT IF to count the frequencies of each discrete value.</a:t>
            </a:r>
            <a:endParaRPr sz="2400" b="0" i="0" u="none" strike="noStrike" cap="none" dirty="0">
              <a:solidFill>
                <a:srgbClr val="000000"/>
              </a:solidFill>
              <a:latin typeface="+mn-lt"/>
              <a:ea typeface="Arial"/>
              <a:cs typeface="Arial"/>
              <a:sym typeface="Arial"/>
            </a:endParaRPr>
          </a:p>
        </p:txBody>
      </p:sp>
    </p:spTree>
    <p:extLst>
      <p:ext uri="{BB962C8B-B14F-4D97-AF65-F5344CB8AC3E}">
        <p14:creationId xmlns:p14="http://schemas.microsoft.com/office/powerpoint/2010/main" val="8410714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lvl="0">
              <a:buSzPts val="3400"/>
            </a:pPr>
            <a:r>
              <a:rPr lang="en-US" sz="3400" b="1" i="0" u="none" strike="noStrike" cap="none" dirty="0">
                <a:solidFill>
                  <a:srgbClr val="007FA3"/>
                </a:solidFill>
                <a:latin typeface="+mj-lt"/>
                <a:ea typeface="Arial"/>
                <a:cs typeface="Arial"/>
                <a:sym typeface="Arial"/>
              </a:rPr>
              <a:t>Example </a:t>
            </a:r>
            <a:r>
              <a:rPr lang="en-US" sz="3400" b="1" i="0" u="none" strike="noStrike" cap="none" dirty="0" smtClean="0">
                <a:solidFill>
                  <a:srgbClr val="007FA3"/>
                </a:solidFill>
                <a:latin typeface="+mj-lt"/>
                <a:ea typeface="Arial"/>
                <a:cs typeface="Arial"/>
                <a:sym typeface="Arial"/>
              </a:rPr>
              <a:t>4.4: </a:t>
            </a:r>
            <a:r>
              <a:rPr lang="en-US" sz="3400" b="1" i="0" u="none" strike="noStrike" cap="none" dirty="0">
                <a:solidFill>
                  <a:srgbClr val="007FA3"/>
                </a:solidFill>
                <a:latin typeface="+mj-lt"/>
                <a:ea typeface="Arial"/>
                <a:cs typeface="Arial"/>
                <a:sym typeface="Arial"/>
              </a:rPr>
              <a:t>Frequency and Relative </a:t>
            </a:r>
            <a:r>
              <a:rPr lang="en-US" sz="3400" b="1" i="0" u="none" strike="noStrike" cap="none" dirty="0">
                <a:latin typeface="+mj-lt"/>
                <a:ea typeface="Arial"/>
                <a:cs typeface="Arial"/>
                <a:sym typeface="Arial"/>
              </a:rPr>
              <a:t>Frequency</a:t>
            </a:r>
            <a:r>
              <a:rPr lang="en-US" sz="3400" b="1" i="0" u="none" strike="noStrike" cap="none" dirty="0">
                <a:solidFill>
                  <a:srgbClr val="007FA3"/>
                </a:solidFill>
                <a:latin typeface="+mj-lt"/>
                <a:ea typeface="Arial"/>
                <a:cs typeface="Arial"/>
                <a:sym typeface="Arial"/>
              </a:rPr>
              <a:t> Distribution for </a:t>
            </a:r>
            <a:r>
              <a:rPr lang="en-US" sz="500" dirty="0" smtClean="0">
                <a:solidFill>
                  <a:schemeClr val="bg1"/>
                </a:solidFill>
                <a:latin typeface="+mj-lt"/>
              </a:rPr>
              <a:t>Start </a:t>
            </a:r>
            <a:r>
              <a:rPr lang="en-US" sz="500" dirty="0">
                <a:solidFill>
                  <a:schemeClr val="bg1"/>
                </a:solidFill>
                <a:latin typeface="+mj-lt"/>
              </a:rPr>
              <a:t>fraction a over p end </a:t>
            </a:r>
            <a:r>
              <a:rPr lang="en-US" sz="500" dirty="0" smtClean="0">
                <a:solidFill>
                  <a:schemeClr val="bg1"/>
                </a:solidFill>
                <a:latin typeface="+mj-lt"/>
              </a:rPr>
              <a:t>fraction</a:t>
            </a:r>
            <a:r>
              <a:rPr lang="en-US" sz="500" baseline="0" dirty="0" smtClean="0">
                <a:solidFill>
                  <a:schemeClr val="bg1"/>
                </a:solidFill>
                <a:latin typeface="+mj-lt"/>
              </a:rPr>
              <a:t> </a:t>
            </a:r>
            <a:r>
              <a:rPr lang="en-US" sz="3400" b="1" i="0" u="none" strike="noStrike" cap="none" dirty="0" smtClean="0">
                <a:solidFill>
                  <a:srgbClr val="007FA3"/>
                </a:solidFill>
                <a:latin typeface="+mj-lt"/>
                <a:ea typeface="Arial"/>
                <a:cs typeface="Arial"/>
                <a:sym typeface="Arial"/>
              </a:rPr>
              <a:t>Terms</a:t>
            </a:r>
            <a:endParaRPr sz="3400" b="1" i="0" u="none" strike="noStrike" cap="none" dirty="0">
              <a:solidFill>
                <a:srgbClr val="007FA3"/>
              </a:solidFill>
              <a:latin typeface="+mj-lt"/>
              <a:ea typeface="Arial"/>
              <a:cs typeface="Arial"/>
              <a:sym typeface="Aria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635459848"/>
              </p:ext>
            </p:extLst>
          </p:nvPr>
        </p:nvGraphicFramePr>
        <p:xfrm>
          <a:off x="6012392" y="871042"/>
          <a:ext cx="855327" cy="441610"/>
        </p:xfrm>
        <a:graphic>
          <a:graphicData uri="http://schemas.openxmlformats.org/presentationml/2006/ole">
            <mc:AlternateContent xmlns:mc="http://schemas.openxmlformats.org/markup-compatibility/2006">
              <mc:Choice xmlns:v="urn:schemas-microsoft-com:vml" Requires="v">
                <p:oleObj spid="_x0000_s61426" name="Equation" r:id="rId4" imgW="355320" imgH="164880" progId="Equation.DSMT4">
                  <p:embed/>
                </p:oleObj>
              </mc:Choice>
              <mc:Fallback>
                <p:oleObj name="Equation" r:id="rId4" imgW="355320" imgH="164880" progId="Equation.DSMT4">
                  <p:embed/>
                  <p:pic>
                    <p:nvPicPr>
                      <p:cNvPr id="4" name="Object 3"/>
                      <p:cNvPicPr/>
                      <p:nvPr/>
                    </p:nvPicPr>
                    <p:blipFill>
                      <a:blip r:embed="rId5"/>
                      <a:stretch>
                        <a:fillRect/>
                      </a:stretch>
                    </p:blipFill>
                    <p:spPr>
                      <a:xfrm>
                        <a:off x="6012392" y="871042"/>
                        <a:ext cx="855327" cy="441610"/>
                      </a:xfrm>
                      <a:prstGeom prst="rect">
                        <a:avLst/>
                      </a:prstGeom>
                    </p:spPr>
                  </p:pic>
                </p:oleObj>
              </mc:Fallback>
            </mc:AlternateContent>
          </a:graphicData>
        </a:graphic>
      </p:graphicFrame>
      <p:sp>
        <p:nvSpPr>
          <p:cNvPr id="532" name="Text placeholder 2"/>
          <p:cNvSpPr txBox="1">
            <a:spLocks noGrp="1"/>
          </p:cNvSpPr>
          <p:nvPr>
            <p:ph type="body" idx="1"/>
          </p:nvPr>
        </p:nvSpPr>
        <p:spPr>
          <a:xfrm>
            <a:off x="457200" y="1600201"/>
            <a:ext cx="4488873" cy="532709"/>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ea typeface="Arial"/>
                <a:cs typeface="Arial"/>
                <a:sym typeface="Arial"/>
              </a:rPr>
              <a:t>In the Purchase Orders data, </a:t>
            </a:r>
            <a:r>
              <a:rPr lang="en-US" sz="2200" b="0" i="0" u="none" strike="noStrike" cap="none" dirty="0" smtClean="0">
                <a:solidFill>
                  <a:srgbClr val="000000"/>
                </a:solidFill>
                <a:latin typeface="+mn-lt"/>
                <a:ea typeface="Arial"/>
                <a:cs typeface="Arial"/>
                <a:sym typeface="Arial"/>
              </a:rPr>
              <a:t>the</a:t>
            </a:r>
            <a:endParaRPr sz="2200" b="0" i="0" u="sng" strike="noStrike" cap="none" dirty="0">
              <a:solidFill>
                <a:srgbClr val="000000"/>
              </a:solidFill>
              <a:latin typeface="+mn-lt"/>
              <a:ea typeface="Arial"/>
              <a:cs typeface="Arial"/>
              <a:sym typeface="Arial"/>
            </a:endParaRPr>
          </a:p>
        </p:txBody>
      </p:sp>
      <p:graphicFrame>
        <p:nvGraphicFramePr>
          <p:cNvPr id="5" name="Object 4" descr="Start fraction a over p end fraction."/>
          <p:cNvGraphicFramePr>
            <a:graphicFrameLocks noChangeAspect="1"/>
          </p:cNvGraphicFramePr>
          <p:nvPr>
            <p:extLst>
              <p:ext uri="{D42A27DB-BD31-4B8C-83A1-F6EECF244321}">
                <p14:modId xmlns:p14="http://schemas.microsoft.com/office/powerpoint/2010/main" val="4108123761"/>
              </p:ext>
            </p:extLst>
          </p:nvPr>
        </p:nvGraphicFramePr>
        <p:xfrm>
          <a:off x="5090753" y="1840589"/>
          <a:ext cx="484909" cy="254000"/>
        </p:xfrm>
        <a:graphic>
          <a:graphicData uri="http://schemas.openxmlformats.org/presentationml/2006/ole">
            <mc:AlternateContent xmlns:mc="http://schemas.openxmlformats.org/markup-compatibility/2006">
              <mc:Choice xmlns:v="urn:schemas-microsoft-com:vml" Requires="v">
                <p:oleObj spid="_x0000_s61427" name="Equation" r:id="rId6" imgW="533160" imgH="279360" progId="Equation.DSMT4">
                  <p:embed/>
                </p:oleObj>
              </mc:Choice>
              <mc:Fallback>
                <p:oleObj name="Equation" r:id="rId6" imgW="533160" imgH="279360" progId="Equation.DSMT4">
                  <p:embed/>
                  <p:pic>
                    <p:nvPicPr>
                      <p:cNvPr id="0" name=""/>
                      <p:cNvPicPr/>
                      <p:nvPr/>
                    </p:nvPicPr>
                    <p:blipFill>
                      <a:blip r:embed="rId7"/>
                      <a:stretch>
                        <a:fillRect/>
                      </a:stretch>
                    </p:blipFill>
                    <p:spPr>
                      <a:xfrm>
                        <a:off x="5090753" y="1840589"/>
                        <a:ext cx="484909" cy="254000"/>
                      </a:xfrm>
                      <a:prstGeom prst="rect">
                        <a:avLst/>
                      </a:prstGeom>
                    </p:spPr>
                  </p:pic>
                </p:oleObj>
              </mc:Fallback>
            </mc:AlternateContent>
          </a:graphicData>
        </a:graphic>
      </p:graphicFrame>
      <p:sp>
        <p:nvSpPr>
          <p:cNvPr id="6" name="Text Placeholder 5"/>
          <p:cNvSpPr>
            <a:spLocks noGrp="1"/>
          </p:cNvSpPr>
          <p:nvPr>
            <p:ph type="body" idx="2"/>
          </p:nvPr>
        </p:nvSpPr>
        <p:spPr>
          <a:xfrm>
            <a:off x="5783792" y="1686415"/>
            <a:ext cx="2639771" cy="446495"/>
          </a:xfrm>
        </p:spPr>
        <p:txBody>
          <a:bodyPr anchor="b"/>
          <a:lstStyle/>
          <a:p>
            <a:pPr marL="50800" indent="0">
              <a:buNone/>
            </a:pPr>
            <a:r>
              <a:rPr lang="en-US" sz="2200" dirty="0">
                <a:solidFill>
                  <a:srgbClr val="000000"/>
                </a:solidFill>
                <a:latin typeface="+mn-lt"/>
              </a:rPr>
              <a:t>terms are all whole</a:t>
            </a:r>
            <a:endParaRPr lang="en-US" sz="2200" dirty="0">
              <a:latin typeface="+mn-lt"/>
            </a:endParaRPr>
          </a:p>
        </p:txBody>
      </p:sp>
      <p:sp>
        <p:nvSpPr>
          <p:cNvPr id="7" name="Text Placeholder 6"/>
          <p:cNvSpPr>
            <a:spLocks noGrp="1"/>
          </p:cNvSpPr>
          <p:nvPr>
            <p:ph type="body" idx="3"/>
          </p:nvPr>
        </p:nvSpPr>
        <p:spPr>
          <a:xfrm>
            <a:off x="712177" y="2475879"/>
            <a:ext cx="4018085" cy="348596"/>
          </a:xfrm>
        </p:spPr>
        <p:txBody>
          <a:bodyPr anchor="b"/>
          <a:lstStyle/>
          <a:p>
            <a:pPr marL="50800" indent="0">
              <a:buNone/>
            </a:pPr>
            <a:r>
              <a:rPr lang="en-US" sz="2200" dirty="0">
                <a:solidFill>
                  <a:srgbClr val="000000"/>
                </a:solidFill>
                <a:latin typeface="+mn-lt"/>
              </a:rPr>
              <a:t>numbers 15, 25, 30, and 45</a:t>
            </a:r>
            <a:r>
              <a:rPr lang="en-US" sz="2200" dirty="0" smtClean="0">
                <a:solidFill>
                  <a:srgbClr val="000000"/>
                </a:solidFill>
                <a:latin typeface="+mn-lt"/>
              </a:rPr>
              <a:t>.</a:t>
            </a:r>
            <a:endParaRPr lang="en-US" sz="2200" u="sng" dirty="0">
              <a:solidFill>
                <a:srgbClr val="000000"/>
              </a:solidFill>
              <a:latin typeface="+mn-lt"/>
            </a:endParaRPr>
          </a:p>
        </p:txBody>
      </p:sp>
      <p:pic>
        <p:nvPicPr>
          <p:cNvPr id="2" name="Picture 1" descr="An Excel table has 5 rows from row 118 to row 122 and 3 columns from A to C. The column headings in row 117 are A over P Terms, Frequency, Relative Frequency. The row entries are as follows. Row 118. 15, 5, 0.0532. Row 119. 25, 12, 0.1277. Row 120. 30, 64, 0.6809. Row 121. 45, 13, 0.1383. Row 122. Total, 94, 1.000."/>
          <p:cNvPicPr>
            <a:picLocks noChangeAspect="1"/>
          </p:cNvPicPr>
          <p:nvPr/>
        </p:nvPicPr>
        <p:blipFill>
          <a:blip r:embed="rId8"/>
          <a:stretch>
            <a:fillRect/>
          </a:stretch>
        </p:blipFill>
        <p:spPr>
          <a:xfrm>
            <a:off x="894936" y="3574397"/>
            <a:ext cx="3098649" cy="1209229"/>
          </a:xfrm>
          <a:prstGeom prst="rect">
            <a:avLst/>
          </a:prstGeom>
        </p:spPr>
      </p:pic>
      <p:pic>
        <p:nvPicPr>
          <p:cNvPr id="3" name="Picture 2" descr="A horizontal bar graph titled, Proportions of start fraction A over P end fraction terms. The horizontal axis ranges from 0.0000 to 0.8000 in increments of 0.1000. The vertical axis, labeled, Months ranges from 15 to 45 in increments of 15. The corresponding months and their relative frequency values are as follows. 15, 0.0532. 25, 0.1277. 30, 0.6809, and 45, 0.1383."/>
          <p:cNvPicPr>
            <a:picLocks noChangeAspect="1"/>
          </p:cNvPicPr>
          <p:nvPr/>
        </p:nvPicPr>
        <p:blipFill>
          <a:blip r:embed="rId9"/>
          <a:stretch>
            <a:fillRect/>
          </a:stretch>
        </p:blipFill>
        <p:spPr>
          <a:xfrm>
            <a:off x="4380840" y="2992729"/>
            <a:ext cx="3688148" cy="2262265"/>
          </a:xfrm>
          <a:prstGeom prst="rect">
            <a:avLst/>
          </a:prstGeom>
        </p:spPr>
      </p:pic>
    </p:spTree>
    <p:extLst>
      <p:ext uri="{BB962C8B-B14F-4D97-AF65-F5344CB8AC3E}">
        <p14:creationId xmlns:p14="http://schemas.microsoft.com/office/powerpoint/2010/main" val="20146658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Excel Histogram Tool</a:t>
            </a:r>
            <a:endParaRPr sz="3600" b="1" i="0" u="none" strike="noStrike" cap="none" dirty="0">
              <a:solidFill>
                <a:srgbClr val="007FA3"/>
              </a:solidFill>
              <a:latin typeface="+mj-lt"/>
              <a:ea typeface="Arial"/>
              <a:cs typeface="Arial"/>
              <a:sym typeface="Arial"/>
            </a:endParaRPr>
          </a:p>
        </p:txBody>
      </p:sp>
      <p:sp>
        <p:nvSpPr>
          <p:cNvPr id="540" name="Text placeholder 2"/>
          <p:cNvSpPr txBox="1">
            <a:spLocks noGrp="1"/>
          </p:cNvSpPr>
          <p:nvPr>
            <p:ph type="body" idx="1"/>
          </p:nvPr>
        </p:nvSpPr>
        <p:spPr>
          <a:xfrm>
            <a:off x="457200" y="1600201"/>
            <a:ext cx="8229600" cy="3505200"/>
          </a:xfrm>
          <a:prstGeom prst="rect">
            <a:avLst/>
          </a:prstGeom>
          <a:noFill/>
          <a:ln>
            <a:noFill/>
          </a:ln>
        </p:spPr>
        <p:txBody>
          <a:bodyPr spcFirstLastPara="1" wrap="square" lIns="0" tIns="0" rIns="0" bIns="0" anchor="t" anchorCtr="0">
            <a:noAutofit/>
          </a:bodyPr>
          <a:lstStyle/>
          <a:p>
            <a:pPr marL="255650" marR="0" lvl="0" indent="-255650" algn="l" rtl="0">
              <a:spcBef>
                <a:spcPts val="1500"/>
              </a:spcBef>
              <a:spcAft>
                <a:spcPts val="0"/>
              </a:spcAft>
              <a:buClr>
                <a:srgbClr val="007FA3"/>
              </a:buClr>
              <a:buSzPts val="2400"/>
              <a:buFont typeface="Arial"/>
              <a:buChar char="•"/>
            </a:pPr>
            <a:r>
              <a:rPr lang="en-US" sz="2400" b="0" i="0" u="none" strike="noStrike" cap="none" dirty="0" smtClean="0">
                <a:solidFill>
                  <a:srgbClr val="000000"/>
                </a:solidFill>
                <a:latin typeface="+mn-lt"/>
                <a:sym typeface="Arial"/>
              </a:rPr>
              <a:t>Frequency </a:t>
            </a:r>
            <a:r>
              <a:rPr lang="en-US" sz="2400" b="0" i="0" u="none" strike="noStrike" cap="none" dirty="0">
                <a:solidFill>
                  <a:srgbClr val="000000"/>
                </a:solidFill>
                <a:latin typeface="+mn-lt"/>
                <a:sym typeface="Arial"/>
              </a:rPr>
              <a:t>distributions and histograms can be created using the Analysis Toolpak in Excel.</a:t>
            </a:r>
            <a:endParaRPr sz="2400" dirty="0">
              <a:latin typeface="+mn-lt"/>
            </a:endParaRPr>
          </a:p>
          <a:p>
            <a:pPr marL="741553" marR="0" lvl="1" indent="-284353"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Click the </a:t>
            </a:r>
            <a:r>
              <a:rPr lang="en-US" sz="2400" b="0" u="none" strike="noStrike" cap="none" dirty="0">
                <a:solidFill>
                  <a:srgbClr val="000000"/>
                </a:solidFill>
                <a:latin typeface="+mn-lt"/>
                <a:sym typeface="Arial"/>
              </a:rPr>
              <a:t>Data Analysis</a:t>
            </a:r>
            <a:r>
              <a:rPr lang="en-US" sz="2400" b="0" i="1" u="none" strike="noStrike" cap="none" dirty="0">
                <a:solidFill>
                  <a:srgbClr val="000000"/>
                </a:solidFill>
                <a:latin typeface="+mn-lt"/>
                <a:sym typeface="Arial"/>
              </a:rPr>
              <a:t> </a:t>
            </a:r>
            <a:r>
              <a:rPr lang="en-US" sz="2400" b="0" i="0" u="none" strike="noStrike" cap="none" dirty="0">
                <a:solidFill>
                  <a:srgbClr val="000000"/>
                </a:solidFill>
                <a:latin typeface="+mn-lt"/>
                <a:sym typeface="Arial"/>
              </a:rPr>
              <a:t>tools button in the </a:t>
            </a:r>
            <a:r>
              <a:rPr lang="en-US" sz="2400" b="0" u="none" strike="noStrike" cap="none" dirty="0">
                <a:solidFill>
                  <a:srgbClr val="000000"/>
                </a:solidFill>
                <a:latin typeface="+mn-lt"/>
                <a:sym typeface="Arial"/>
              </a:rPr>
              <a:t>Analysis </a:t>
            </a:r>
            <a:r>
              <a:rPr lang="en-US" sz="2400" b="0" i="0" u="none" strike="noStrike" cap="none" dirty="0">
                <a:solidFill>
                  <a:srgbClr val="000000"/>
                </a:solidFill>
                <a:latin typeface="+mn-lt"/>
                <a:sym typeface="Arial"/>
              </a:rPr>
              <a:t>group under the </a:t>
            </a:r>
            <a:r>
              <a:rPr lang="en-US" sz="2400" b="0" u="none" strike="noStrike" cap="none" dirty="0">
                <a:solidFill>
                  <a:srgbClr val="000000"/>
                </a:solidFill>
                <a:latin typeface="+mn-lt"/>
                <a:sym typeface="Arial"/>
              </a:rPr>
              <a:t>Data</a:t>
            </a:r>
            <a:r>
              <a:rPr lang="en-US" sz="2400" b="0" i="0" u="none" strike="noStrike" cap="none" dirty="0">
                <a:solidFill>
                  <a:srgbClr val="000000"/>
                </a:solidFill>
                <a:latin typeface="+mn-lt"/>
                <a:sym typeface="Arial"/>
              </a:rPr>
              <a:t> tab in the Excel menu bar and select </a:t>
            </a:r>
            <a:r>
              <a:rPr lang="en-US" sz="2400" b="0" u="none" strike="noStrike" cap="none" dirty="0">
                <a:solidFill>
                  <a:srgbClr val="000000"/>
                </a:solidFill>
                <a:latin typeface="+mn-lt"/>
                <a:sym typeface="Arial"/>
              </a:rPr>
              <a:t>Histogram</a:t>
            </a:r>
            <a:r>
              <a:rPr lang="en-US" sz="2400" b="0" i="0" u="none" strike="noStrike" cap="none" dirty="0">
                <a:solidFill>
                  <a:srgbClr val="000000"/>
                </a:solidFill>
                <a:latin typeface="+mn-lt"/>
                <a:sym typeface="Arial"/>
              </a:rPr>
              <a:t> from the list.</a:t>
            </a:r>
            <a:endParaRPr sz="2400" b="0" i="1" u="none" strike="noStrike" cap="none" dirty="0">
              <a:solidFill>
                <a:srgbClr val="000000"/>
              </a:solidFill>
              <a:latin typeface="+mn-lt"/>
              <a:sym typeface="Arial"/>
            </a:endParaRPr>
          </a:p>
        </p:txBody>
      </p:sp>
    </p:spTree>
    <p:extLst>
      <p:ext uri="{BB962C8B-B14F-4D97-AF65-F5344CB8AC3E}">
        <p14:creationId xmlns:p14="http://schemas.microsoft.com/office/powerpoint/2010/main" val="7012482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Histogram Dialog</a:t>
            </a:r>
            <a:endParaRPr sz="3600" b="1" i="0" u="none" strike="noStrike" cap="none" dirty="0">
              <a:solidFill>
                <a:srgbClr val="007FA3"/>
              </a:solidFill>
              <a:latin typeface="+mj-lt"/>
              <a:ea typeface="Arial"/>
              <a:cs typeface="Arial"/>
              <a:sym typeface="Arial"/>
            </a:endParaRPr>
          </a:p>
        </p:txBody>
      </p:sp>
      <p:sp>
        <p:nvSpPr>
          <p:cNvPr id="546" name="Text placeholder 2"/>
          <p:cNvSpPr txBox="1">
            <a:spLocks noGrp="1"/>
          </p:cNvSpPr>
          <p:nvPr>
            <p:ph type="body" idx="1"/>
          </p:nvPr>
        </p:nvSpPr>
        <p:spPr>
          <a:xfrm>
            <a:off x="457200" y="1600200"/>
            <a:ext cx="8229600" cy="1492623"/>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000"/>
              <a:buFont typeface="Arial"/>
              <a:buChar char="•"/>
            </a:pPr>
            <a:r>
              <a:rPr lang="en-US" sz="2000" b="0" i="0" u="none" strike="noStrike" cap="none" dirty="0">
                <a:solidFill>
                  <a:srgbClr val="000000"/>
                </a:solidFill>
                <a:latin typeface="+mn-lt"/>
                <a:ea typeface="Arial"/>
                <a:cs typeface="Arial"/>
                <a:sym typeface="Arial"/>
              </a:rPr>
              <a:t>Specify the </a:t>
            </a:r>
            <a:r>
              <a:rPr lang="en-US" sz="2000" b="0" u="none" strike="noStrike" cap="none" dirty="0">
                <a:solidFill>
                  <a:srgbClr val="000000"/>
                </a:solidFill>
                <a:latin typeface="+mn-lt"/>
                <a:ea typeface="Arial"/>
                <a:cs typeface="Arial"/>
                <a:sym typeface="Arial"/>
              </a:rPr>
              <a:t>Input Range </a:t>
            </a:r>
            <a:r>
              <a:rPr lang="en-US" sz="2000" b="0" i="0" u="none" strike="noStrike" cap="none" dirty="0">
                <a:solidFill>
                  <a:srgbClr val="000000"/>
                </a:solidFill>
                <a:latin typeface="+mn-lt"/>
                <a:ea typeface="Arial"/>
                <a:cs typeface="Arial"/>
                <a:sym typeface="Arial"/>
              </a:rPr>
              <a:t>corresponding to the data. If you include the column header, then also check the </a:t>
            </a:r>
            <a:r>
              <a:rPr lang="en-US" sz="2000" b="0" u="none" strike="noStrike" cap="none" dirty="0">
                <a:solidFill>
                  <a:srgbClr val="000000"/>
                </a:solidFill>
                <a:latin typeface="+mn-lt"/>
                <a:ea typeface="Arial"/>
                <a:cs typeface="Arial"/>
                <a:sym typeface="Arial"/>
              </a:rPr>
              <a:t>Labels</a:t>
            </a:r>
            <a:r>
              <a:rPr lang="en-US" sz="2000" b="0" i="0" u="none" strike="noStrike" cap="none" dirty="0">
                <a:solidFill>
                  <a:srgbClr val="000000"/>
                </a:solidFill>
                <a:latin typeface="+mn-lt"/>
                <a:ea typeface="Arial"/>
                <a:cs typeface="Arial"/>
                <a:sym typeface="Arial"/>
              </a:rPr>
              <a:t> box so Excel knows that the range contains a label. The </a:t>
            </a:r>
            <a:r>
              <a:rPr lang="en-US" sz="2000" b="0" u="none" strike="noStrike" cap="none" dirty="0">
                <a:solidFill>
                  <a:srgbClr val="000000"/>
                </a:solidFill>
                <a:latin typeface="+mn-lt"/>
                <a:ea typeface="Arial"/>
                <a:cs typeface="Arial"/>
                <a:sym typeface="Arial"/>
              </a:rPr>
              <a:t>Bin</a:t>
            </a:r>
            <a:r>
              <a:rPr lang="en-US" sz="2000" b="0" i="1" u="none" strike="noStrike" cap="none" dirty="0">
                <a:solidFill>
                  <a:srgbClr val="000000"/>
                </a:solidFill>
                <a:latin typeface="+mn-lt"/>
                <a:ea typeface="Arial"/>
                <a:cs typeface="Arial"/>
                <a:sym typeface="Arial"/>
              </a:rPr>
              <a:t> </a:t>
            </a:r>
            <a:r>
              <a:rPr lang="en-US" sz="2000" b="0" u="none" strike="noStrike" cap="none" dirty="0">
                <a:solidFill>
                  <a:srgbClr val="000000"/>
                </a:solidFill>
                <a:latin typeface="+mn-lt"/>
                <a:ea typeface="Arial"/>
                <a:cs typeface="Arial"/>
                <a:sym typeface="Arial"/>
              </a:rPr>
              <a:t>Range</a:t>
            </a:r>
            <a:r>
              <a:rPr lang="en-US" sz="2000" b="0" i="1" u="none" strike="noStrike" cap="none" dirty="0">
                <a:solidFill>
                  <a:srgbClr val="000000"/>
                </a:solidFill>
                <a:latin typeface="+mn-lt"/>
                <a:ea typeface="Arial"/>
                <a:cs typeface="Arial"/>
                <a:sym typeface="Arial"/>
              </a:rPr>
              <a:t> </a:t>
            </a:r>
            <a:r>
              <a:rPr lang="en-US" sz="2000" b="0" i="0" u="none" strike="noStrike" cap="none" dirty="0">
                <a:solidFill>
                  <a:srgbClr val="000000"/>
                </a:solidFill>
                <a:latin typeface="+mn-lt"/>
                <a:ea typeface="Arial"/>
                <a:cs typeface="Arial"/>
                <a:sym typeface="Arial"/>
              </a:rPr>
              <a:t>defines the groups (Excel calls these “bins”) used for the frequency distribution.</a:t>
            </a:r>
            <a:endParaRPr sz="2000" b="0" i="0" u="none" strike="noStrike" cap="none" dirty="0">
              <a:solidFill>
                <a:srgbClr val="000000"/>
              </a:solidFill>
              <a:latin typeface="+mn-lt"/>
              <a:ea typeface="Arial"/>
              <a:cs typeface="Arial"/>
              <a:sym typeface="Arial"/>
            </a:endParaRPr>
          </a:p>
        </p:txBody>
      </p:sp>
      <p:pic>
        <p:nvPicPr>
          <p:cNvPr id="2" name="Picture 1" descr="A dialog box titled, Histogram contains two sections. The top section shows input with two empty entry boxes for input range and bin range, each with a button to select a value from the sheet. An unmarked checkbox for labels at the bottom of top section. The bottom section shows output with three radio buttons and three checkboxes. Marked radio button for new worksheet ply and an unmarked radio buttons for output range and new wordbook. An unselected checkbox is for each of pareto sorted histogram, cumulative percentage, and chart output options. The ok button is selected."/>
          <p:cNvPicPr>
            <a:picLocks noChangeAspect="1"/>
          </p:cNvPicPr>
          <p:nvPr/>
        </p:nvPicPr>
        <p:blipFill>
          <a:blip r:embed="rId3"/>
          <a:stretch>
            <a:fillRect/>
          </a:stretch>
        </p:blipFill>
        <p:spPr>
          <a:xfrm>
            <a:off x="2619171" y="3294852"/>
            <a:ext cx="3547071" cy="2796341"/>
          </a:xfrm>
          <a:prstGeom prst="rect">
            <a:avLst/>
          </a:prstGeom>
        </p:spPr>
      </p:pic>
    </p:spTree>
    <p:extLst>
      <p:ext uri="{BB962C8B-B14F-4D97-AF65-F5344CB8AC3E}">
        <p14:creationId xmlns:p14="http://schemas.microsoft.com/office/powerpoint/2010/main" val="20542901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Using Bin Ranges</a:t>
            </a:r>
            <a:endParaRPr sz="3600" b="1" i="0" u="none" strike="noStrike" cap="none" dirty="0">
              <a:solidFill>
                <a:srgbClr val="007FA3"/>
              </a:solidFill>
              <a:latin typeface="+mj-lt"/>
              <a:ea typeface="Arial"/>
              <a:cs typeface="Arial"/>
              <a:sym typeface="Arial"/>
            </a:endParaRPr>
          </a:p>
        </p:txBody>
      </p:sp>
      <p:sp>
        <p:nvSpPr>
          <p:cNvPr id="553" name="Text placeholder 2"/>
          <p:cNvSpPr txBox="1">
            <a:spLocks noGrp="1"/>
          </p:cNvSpPr>
          <p:nvPr>
            <p:ph type="body" idx="1"/>
          </p:nvPr>
        </p:nvSpPr>
        <p:spPr>
          <a:xfrm>
            <a:off x="457200" y="1600200"/>
            <a:ext cx="8229600" cy="2901461"/>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If you do not specify a </a:t>
            </a:r>
            <a:r>
              <a:rPr lang="en-US" sz="2400" b="0" i="0" u="none" strike="noStrike" cap="none" dirty="0" smtClean="0">
                <a:solidFill>
                  <a:srgbClr val="000000"/>
                </a:solidFill>
                <a:latin typeface="+mn-lt"/>
                <a:sym typeface="Arial"/>
              </a:rPr>
              <a:t>bin range</a:t>
            </a:r>
            <a:r>
              <a:rPr lang="en-US" sz="2400" b="0" i="0" u="none" strike="noStrike" cap="none" dirty="0">
                <a:solidFill>
                  <a:srgbClr val="000000"/>
                </a:solidFill>
                <a:latin typeface="+mn-lt"/>
                <a:sym typeface="Arial"/>
              </a:rPr>
              <a:t>, Excel will automatically determine bin values for the frequency distribution and histogram, which often results in a rather poor choice.</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If you have discrete values, set up a column of these values in your spreadsheet for the bin range and specify this range in the </a:t>
            </a:r>
            <a:r>
              <a:rPr lang="en-US" sz="2400" b="0" u="none" strike="noStrike" cap="none" dirty="0">
                <a:solidFill>
                  <a:srgbClr val="000000"/>
                </a:solidFill>
                <a:latin typeface="+mn-lt"/>
                <a:sym typeface="Arial"/>
              </a:rPr>
              <a:t>Bin Range </a:t>
            </a:r>
            <a:r>
              <a:rPr lang="en-US" sz="2400" b="0" i="0" u="none" strike="noStrike" cap="none" dirty="0">
                <a:solidFill>
                  <a:srgbClr val="000000"/>
                </a:solidFill>
                <a:latin typeface="+mn-lt"/>
                <a:sym typeface="Arial"/>
              </a:rPr>
              <a:t>field.</a:t>
            </a:r>
            <a:endParaRPr sz="2400" b="0" i="0" u="none" strike="noStrike" cap="none" dirty="0">
              <a:solidFill>
                <a:srgbClr val="000000"/>
              </a:solidFill>
              <a:latin typeface="+mn-lt"/>
              <a:sym typeface="Arial"/>
            </a:endParaRPr>
          </a:p>
        </p:txBody>
      </p:sp>
    </p:spTree>
    <p:extLst>
      <p:ext uri="{BB962C8B-B14F-4D97-AF65-F5344CB8AC3E}">
        <p14:creationId xmlns:p14="http://schemas.microsoft.com/office/powerpoint/2010/main" val="4144259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4.5: </a:t>
            </a:r>
            <a:r>
              <a:rPr lang="en-US" sz="3600" b="1" i="0" u="none" strike="noStrike" cap="none" dirty="0">
                <a:solidFill>
                  <a:srgbClr val="007FA3"/>
                </a:solidFill>
                <a:latin typeface="+mj-lt"/>
                <a:ea typeface="Arial"/>
                <a:cs typeface="Arial"/>
                <a:sym typeface="Arial"/>
              </a:rPr>
              <a:t>Using the Histogram </a:t>
            </a:r>
            <a:r>
              <a:rPr lang="en-US" sz="3600" b="1" i="0" u="none" strike="noStrike" cap="none" dirty="0" smtClean="0">
                <a:solidFill>
                  <a:srgbClr val="007FA3"/>
                </a:solidFill>
                <a:latin typeface="+mj-lt"/>
                <a:ea typeface="Arial"/>
                <a:cs typeface="Arial"/>
                <a:sym typeface="Arial"/>
              </a:rPr>
              <a:t>Tool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559" name="Text placeholder 2"/>
          <p:cNvSpPr txBox="1">
            <a:spLocks noGrp="1"/>
          </p:cNvSpPr>
          <p:nvPr>
            <p:ph type="body" idx="1"/>
          </p:nvPr>
        </p:nvSpPr>
        <p:spPr>
          <a:xfrm>
            <a:off x="457200" y="1600201"/>
            <a:ext cx="8229600" cy="1514438"/>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chemeClr val="dk1"/>
                </a:solidFill>
                <a:latin typeface="+mn-lt"/>
                <a:sym typeface="Arial"/>
              </a:rPr>
              <a:t>We will create a frequency distribution and histogram for the A/P Terms variable in the Purchase Orders database.</a:t>
            </a:r>
            <a:endParaRPr sz="2400" dirty="0">
              <a:latin typeface="+mn-lt"/>
            </a:endParaRPr>
          </a:p>
          <a:p>
            <a:pPr marL="256032" marR="0" lvl="0" indent="-256032" algn="l" rtl="0">
              <a:spcAft>
                <a:spcPts val="0"/>
              </a:spcAft>
              <a:buClr>
                <a:srgbClr val="007FA3"/>
              </a:buClr>
              <a:buSzPts val="2400"/>
              <a:buFont typeface="Arial"/>
              <a:buChar char="•"/>
            </a:pPr>
            <a:r>
              <a:rPr lang="en-US" sz="2400" b="0" i="0" u="none" strike="noStrike" cap="none" dirty="0">
                <a:solidFill>
                  <a:schemeClr val="dk1"/>
                </a:solidFill>
                <a:latin typeface="+mn-lt"/>
                <a:sym typeface="Arial"/>
              </a:rPr>
              <a:t>We defined the bin range below the data in cells</a:t>
            </a:r>
            <a:endParaRPr sz="2400" dirty="0">
              <a:latin typeface="+mn-lt"/>
            </a:endParaRPr>
          </a:p>
        </p:txBody>
      </p:sp>
      <p:graphicFrame>
        <p:nvGraphicFramePr>
          <p:cNvPr id="3" name="Object 2" descr="H 99 colon H 103 as follows,"/>
          <p:cNvGraphicFramePr>
            <a:graphicFrameLocks noChangeAspect="1"/>
          </p:cNvGraphicFramePr>
          <p:nvPr>
            <p:extLst>
              <p:ext uri="{D42A27DB-BD31-4B8C-83A1-F6EECF244321}">
                <p14:modId xmlns:p14="http://schemas.microsoft.com/office/powerpoint/2010/main" val="1980668413"/>
              </p:ext>
            </p:extLst>
          </p:nvPr>
        </p:nvGraphicFramePr>
        <p:xfrm>
          <a:off x="611188" y="3378032"/>
          <a:ext cx="2700337" cy="314325"/>
        </p:xfrm>
        <a:graphic>
          <a:graphicData uri="http://schemas.openxmlformats.org/presentationml/2006/ole">
            <mc:AlternateContent xmlns:mc="http://schemas.openxmlformats.org/markup-compatibility/2006">
              <mc:Choice xmlns:v="urn:schemas-microsoft-com:vml" Requires="v">
                <p:oleObj spid="_x0000_s105481" name="Equation" r:id="rId4" imgW="1523880" imgH="177480" progId="Equation.DSMT4">
                  <p:embed/>
                </p:oleObj>
              </mc:Choice>
              <mc:Fallback>
                <p:oleObj name="Equation" r:id="rId4" imgW="1523880" imgH="177480" progId="Equation.DSMT4">
                  <p:embed/>
                  <p:pic>
                    <p:nvPicPr>
                      <p:cNvPr id="0" name=""/>
                      <p:cNvPicPr/>
                      <p:nvPr/>
                    </p:nvPicPr>
                    <p:blipFill>
                      <a:blip r:embed="rId5"/>
                      <a:stretch>
                        <a:fillRect/>
                      </a:stretch>
                    </p:blipFill>
                    <p:spPr>
                      <a:xfrm>
                        <a:off x="611188" y="3378032"/>
                        <a:ext cx="2700337" cy="314325"/>
                      </a:xfrm>
                      <a:prstGeom prst="rect">
                        <a:avLst/>
                      </a:prstGeom>
                    </p:spPr>
                  </p:pic>
                </p:oleObj>
              </mc:Fallback>
            </mc:AlternateContent>
          </a:graphicData>
        </a:graphic>
      </p:graphicFrame>
      <p:sp>
        <p:nvSpPr>
          <p:cNvPr id="561" name="Text placeholder 3"/>
          <p:cNvSpPr txBox="1">
            <a:spLocks noGrp="1"/>
          </p:cNvSpPr>
          <p:nvPr>
            <p:ph type="body" idx="2"/>
          </p:nvPr>
        </p:nvSpPr>
        <p:spPr>
          <a:xfrm>
            <a:off x="1052945" y="3955749"/>
            <a:ext cx="1925781" cy="2281001"/>
          </a:xfrm>
          <a:prstGeom prst="rect">
            <a:avLst/>
          </a:prstGeom>
          <a:noFill/>
          <a:ln>
            <a:noFill/>
          </a:ln>
        </p:spPr>
        <p:txBody>
          <a:bodyPr spcFirstLastPara="1" wrap="square" lIns="0" tIns="0" rIns="0" bIns="0" anchor="t" anchorCtr="0">
            <a:noAutofit/>
          </a:bodyPr>
          <a:lstStyle/>
          <a:p>
            <a:pPr marL="109537"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sym typeface="Arial"/>
              </a:rPr>
              <a:t>Month</a:t>
            </a:r>
            <a:endParaRPr sz="2400" dirty="0">
              <a:latin typeface="+mn-lt"/>
            </a:endParaRPr>
          </a:p>
          <a:p>
            <a:pPr marL="109538" marR="0" lvl="0" indent="252412" algn="l" rtl="0">
              <a:spcBef>
                <a:spcPts val="600"/>
              </a:spcBef>
              <a:spcAft>
                <a:spcPts val="0"/>
              </a:spcAft>
              <a:buClr>
                <a:srgbClr val="007FA3"/>
              </a:buClr>
              <a:buSzPts val="2400"/>
              <a:buFont typeface="Arial"/>
              <a:buNone/>
            </a:pPr>
            <a:r>
              <a:rPr lang="en-US" sz="2400" b="0" i="0" u="none" strike="noStrike" cap="none" dirty="0">
                <a:solidFill>
                  <a:schemeClr val="dk1"/>
                </a:solidFill>
                <a:latin typeface="+mn-lt"/>
                <a:sym typeface="Arial"/>
              </a:rPr>
              <a:t>15</a:t>
            </a:r>
            <a:endParaRPr sz="2400" dirty="0">
              <a:latin typeface="+mn-lt"/>
            </a:endParaRPr>
          </a:p>
          <a:p>
            <a:pPr marL="109538" marR="0" lvl="0" indent="252412" algn="l" rtl="0">
              <a:spcBef>
                <a:spcPts val="600"/>
              </a:spcBef>
              <a:spcAft>
                <a:spcPts val="0"/>
              </a:spcAft>
              <a:buClr>
                <a:srgbClr val="007FA3"/>
              </a:buClr>
              <a:buSzPts val="2400"/>
              <a:buFont typeface="Arial"/>
              <a:buNone/>
            </a:pPr>
            <a:r>
              <a:rPr lang="en-US" sz="2400" b="0" i="0" u="none" strike="noStrike" cap="none" dirty="0">
                <a:solidFill>
                  <a:schemeClr val="dk1"/>
                </a:solidFill>
                <a:latin typeface="+mn-lt"/>
                <a:sym typeface="Arial"/>
              </a:rPr>
              <a:t>25</a:t>
            </a:r>
            <a:endParaRPr sz="2400" b="0" i="0" u="none" strike="noStrike" cap="none" dirty="0">
              <a:solidFill>
                <a:schemeClr val="dk1"/>
              </a:solidFill>
              <a:latin typeface="+mn-lt"/>
              <a:sym typeface="Arial"/>
            </a:endParaRPr>
          </a:p>
          <a:p>
            <a:pPr marL="109538" marR="0" lvl="0" indent="252412" algn="l" rtl="0">
              <a:spcBef>
                <a:spcPts val="600"/>
              </a:spcBef>
              <a:spcAft>
                <a:spcPts val="0"/>
              </a:spcAft>
              <a:buClr>
                <a:srgbClr val="007FA3"/>
              </a:buClr>
              <a:buSzPts val="2400"/>
              <a:buFont typeface="Arial"/>
              <a:buNone/>
            </a:pPr>
            <a:r>
              <a:rPr lang="en-US" sz="2400" b="0" i="0" u="none" strike="noStrike" cap="none" dirty="0">
                <a:solidFill>
                  <a:schemeClr val="dk1"/>
                </a:solidFill>
                <a:latin typeface="+mn-lt"/>
                <a:sym typeface="Arial"/>
              </a:rPr>
              <a:t>30</a:t>
            </a:r>
            <a:endParaRPr sz="2400" b="0" i="0" u="none" strike="noStrike" cap="none" dirty="0">
              <a:solidFill>
                <a:schemeClr val="dk1"/>
              </a:solidFill>
              <a:latin typeface="+mn-lt"/>
              <a:sym typeface="Arial"/>
            </a:endParaRPr>
          </a:p>
          <a:p>
            <a:pPr marL="109538" marR="0" lvl="0" indent="252412" algn="l" rtl="0">
              <a:spcBef>
                <a:spcPts val="600"/>
              </a:spcBef>
              <a:spcAft>
                <a:spcPts val="0"/>
              </a:spcAft>
              <a:buClr>
                <a:srgbClr val="007FA3"/>
              </a:buClr>
              <a:buSzPts val="2400"/>
              <a:buFont typeface="Arial"/>
              <a:buNone/>
            </a:pPr>
            <a:r>
              <a:rPr lang="en-US" sz="2400" b="0" i="0" u="none" strike="noStrike" cap="none" dirty="0">
                <a:solidFill>
                  <a:schemeClr val="dk1"/>
                </a:solidFill>
                <a:latin typeface="+mn-lt"/>
                <a:sym typeface="Arial"/>
              </a:rPr>
              <a:t>45</a:t>
            </a:r>
            <a:endParaRPr sz="2400" b="0" i="0" u="none" strike="noStrike" cap="none" dirty="0">
              <a:solidFill>
                <a:schemeClr val="dk1"/>
              </a:solidFill>
              <a:latin typeface="+mn-lt"/>
              <a:sym typeface="Arial"/>
            </a:endParaRPr>
          </a:p>
        </p:txBody>
      </p:sp>
      <p:pic>
        <p:nvPicPr>
          <p:cNvPr id="2" name="Picture 1" descr="A dialog box titled, Histogram contains two sections. The top section shows input with two entry boxes for input range and bin range. The range selected in the input range is $ H $ 3 colon $ H $ 97 and that selected in bin range is $ H $ 99 colon $ H $ 103. The checkbox for labels at the bottom of top section is selected. The bottom section shows output with three radio buttons and three checkboxes. Marked radio button for new worksheet ply and an unmarked radio buttons for output range and new wordbook. A checkbox is for each of pareto sorted histogram, cumulative percentage, and chart output options. The checkbox for chart output option is selected. The ok button is selected."/>
          <p:cNvPicPr>
            <a:picLocks noChangeAspect="1"/>
          </p:cNvPicPr>
          <p:nvPr/>
        </p:nvPicPr>
        <p:blipFill>
          <a:blip r:embed="rId6"/>
          <a:stretch>
            <a:fillRect/>
          </a:stretch>
        </p:blipFill>
        <p:spPr>
          <a:xfrm>
            <a:off x="3947618" y="3288248"/>
            <a:ext cx="3746595" cy="2948503"/>
          </a:xfrm>
          <a:prstGeom prst="rect">
            <a:avLst/>
          </a:prstGeom>
        </p:spPr>
      </p:pic>
    </p:spTree>
    <p:extLst>
      <p:ext uri="{BB962C8B-B14F-4D97-AF65-F5344CB8AC3E}">
        <p14:creationId xmlns:p14="http://schemas.microsoft.com/office/powerpoint/2010/main" val="12880458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sz="3600" b="1" i="0" u="none" strike="noStrike" cap="none" dirty="0">
                <a:solidFill>
                  <a:srgbClr val="007FA3"/>
                </a:solidFill>
                <a:latin typeface="+mj-lt"/>
                <a:sym typeface="Arial"/>
              </a:rPr>
              <a:t>Example </a:t>
            </a:r>
            <a:r>
              <a:rPr lang="en-US" sz="3600" b="1" i="0" u="none" strike="noStrike" cap="none" dirty="0" smtClean="0">
                <a:solidFill>
                  <a:srgbClr val="007FA3"/>
                </a:solidFill>
                <a:latin typeface="+mj-lt"/>
                <a:sym typeface="Arial"/>
              </a:rPr>
              <a:t>4.5 </a:t>
            </a:r>
            <a:r>
              <a:rPr lang="en-US" dirty="0">
                <a:latin typeface="+mj-lt"/>
              </a:rPr>
              <a:t>Using the Histogram Tool</a:t>
            </a:r>
            <a:r>
              <a:rPr lang="en-US" sz="3600" b="1" i="0" u="none" strike="noStrike" cap="none" dirty="0" smtClean="0">
                <a:solidFill>
                  <a:srgbClr val="007FA3"/>
                </a:solidFill>
                <a:latin typeface="+mj-lt"/>
                <a:sym typeface="Arial"/>
              </a:rPr>
              <a:t> </a:t>
            </a:r>
            <a:r>
              <a:rPr lang="en-US" sz="2000" b="0" dirty="0" smtClean="0">
                <a:latin typeface="+mj-lt"/>
              </a:rPr>
              <a:t>(2 </a:t>
            </a:r>
            <a:r>
              <a:rPr lang="en-US" sz="2000" b="0" dirty="0">
                <a:latin typeface="+mj-lt"/>
              </a:rPr>
              <a:t>of 2)</a:t>
            </a:r>
            <a:endParaRPr sz="2000" b="0" i="0" u="none" strike="noStrike" cap="none" dirty="0">
              <a:solidFill>
                <a:srgbClr val="007FA3"/>
              </a:solidFill>
              <a:latin typeface="+mj-lt"/>
              <a:sym typeface="Arial"/>
            </a:endParaRPr>
          </a:p>
        </p:txBody>
      </p:sp>
      <p:sp>
        <p:nvSpPr>
          <p:cNvPr id="568" name="Text placeholder 2"/>
          <p:cNvSpPr txBox="1">
            <a:spLocks noGrp="1"/>
          </p:cNvSpPr>
          <p:nvPr>
            <p:ph type="body" idx="1"/>
          </p:nvPr>
        </p:nvSpPr>
        <p:spPr>
          <a:xfrm>
            <a:off x="457200" y="1600201"/>
            <a:ext cx="3886200" cy="553914"/>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Histogram tool results:</a:t>
            </a:r>
            <a:endParaRPr sz="2400" b="0" i="0" u="none" strike="noStrike" cap="none" dirty="0">
              <a:solidFill>
                <a:schemeClr val="dk1"/>
              </a:solidFill>
              <a:latin typeface="+mn-lt"/>
              <a:ea typeface="Arial"/>
              <a:cs typeface="Arial"/>
              <a:sym typeface="Arial"/>
            </a:endParaRPr>
          </a:p>
        </p:txBody>
      </p:sp>
      <p:pic>
        <p:nvPicPr>
          <p:cNvPr id="2" name="Picture 1" descr="An Excel table and a histogram in the same Excel sheet. The table has 5 rows from row 2 to row 6 and 2 columns, A and B. The column headings in the first row are months and frequency. The row entries are as follows. Row 2. 15, 5. Row 3. 25, 12. Row 4. 30, 64. Row 5. 45, 13. Row 6. More, 0. The histogram for frequency plots frequency from 0 to 80 in increments of 20 versus months from 15 to 45 in increments of 10 with more next to 45 on the right. The data are as follows. 15, 5. 25, 12. 30, 64. 45, 13. More, 0."/>
          <p:cNvPicPr>
            <a:picLocks noChangeAspect="1"/>
          </p:cNvPicPr>
          <p:nvPr/>
        </p:nvPicPr>
        <p:blipFill>
          <a:blip r:embed="rId3"/>
          <a:stretch>
            <a:fillRect/>
          </a:stretch>
        </p:blipFill>
        <p:spPr>
          <a:xfrm>
            <a:off x="831676" y="2414573"/>
            <a:ext cx="7181710" cy="3365284"/>
          </a:xfrm>
          <a:prstGeom prst="rect">
            <a:avLst/>
          </a:prstGeom>
        </p:spPr>
      </p:pic>
    </p:spTree>
    <p:extLst>
      <p:ext uri="{BB962C8B-B14F-4D97-AF65-F5344CB8AC3E}">
        <p14:creationId xmlns:p14="http://schemas.microsoft.com/office/powerpoint/2010/main" val="17622392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Statistics</a:t>
            </a:r>
            <a:endParaRPr lang="en-US" dirty="0">
              <a:latin typeface="+mj-lt"/>
            </a:endParaRPr>
          </a:p>
        </p:txBody>
      </p:sp>
      <p:sp>
        <p:nvSpPr>
          <p:cNvPr id="3" name="Text Placeholder 2"/>
          <p:cNvSpPr>
            <a:spLocks noGrp="1"/>
          </p:cNvSpPr>
          <p:nvPr>
            <p:ph type="body" idx="1"/>
          </p:nvPr>
        </p:nvSpPr>
        <p:spPr/>
        <p:txBody>
          <a:bodyPr/>
          <a:lstStyle/>
          <a:p>
            <a:pPr marL="256032" indent="-256032">
              <a:buSzPct val="100000"/>
            </a:pPr>
            <a:r>
              <a:rPr lang="en-US" sz="2400" b="1" dirty="0" smtClean="0">
                <a:latin typeface="+mn-lt"/>
              </a:rPr>
              <a:t>Statistics</a:t>
            </a:r>
            <a:r>
              <a:rPr lang="en-US" sz="2400" dirty="0">
                <a:latin typeface="+mn-lt"/>
              </a:rPr>
              <a:t>, as defined by David Hand, past president of the Royal Statistical </a:t>
            </a:r>
            <a:r>
              <a:rPr lang="en-US" sz="2400" dirty="0" smtClean="0">
                <a:latin typeface="+mn-lt"/>
              </a:rPr>
              <a:t>Society in </a:t>
            </a:r>
            <a:r>
              <a:rPr lang="en-US" sz="2400" dirty="0">
                <a:latin typeface="+mn-lt"/>
              </a:rPr>
              <a:t>the </a:t>
            </a:r>
            <a:r>
              <a:rPr lang="en-US" sz="2400" dirty="0" smtClean="0">
                <a:latin typeface="+mn-lt"/>
              </a:rPr>
              <a:t>U</a:t>
            </a:r>
            <a:r>
              <a:rPr lang="en-US" sz="100" dirty="0" smtClean="0">
                <a:latin typeface="+mn-lt"/>
              </a:rPr>
              <a:t> </a:t>
            </a:r>
            <a:r>
              <a:rPr lang="en-US" sz="2400" dirty="0" smtClean="0">
                <a:latin typeface="+mn-lt"/>
              </a:rPr>
              <a:t>K</a:t>
            </a:r>
            <a:r>
              <a:rPr lang="en-US" sz="2400" dirty="0">
                <a:latin typeface="+mn-lt"/>
              </a:rPr>
              <a:t>, is both the science of uncertainty and the technology of </a:t>
            </a:r>
            <a:r>
              <a:rPr lang="en-US" sz="2400" dirty="0" smtClean="0">
                <a:latin typeface="+mn-lt"/>
              </a:rPr>
              <a:t>extracting information </a:t>
            </a:r>
            <a:r>
              <a:rPr lang="en-US" sz="2400" dirty="0">
                <a:latin typeface="+mn-lt"/>
              </a:rPr>
              <a:t>from data</a:t>
            </a:r>
            <a:r>
              <a:rPr lang="en-US" sz="2400" dirty="0" smtClean="0">
                <a:latin typeface="+mn-lt"/>
              </a:rPr>
              <a:t>.</a:t>
            </a:r>
          </a:p>
          <a:p>
            <a:pPr marL="740664" lvl="1" indent="-283464">
              <a:buSzPct val="100000"/>
            </a:pPr>
            <a:r>
              <a:rPr lang="en-US" sz="2400" dirty="0" smtClean="0">
                <a:latin typeface="+mn-lt"/>
              </a:rPr>
              <a:t>Statistics </a:t>
            </a:r>
            <a:r>
              <a:rPr lang="en-US" sz="2400" dirty="0">
                <a:latin typeface="+mn-lt"/>
              </a:rPr>
              <a:t>involves collecting, organizing, analyzing, </a:t>
            </a:r>
            <a:r>
              <a:rPr lang="en-US" sz="2400" dirty="0" smtClean="0">
                <a:latin typeface="+mn-lt"/>
              </a:rPr>
              <a:t>interpreting, and </a:t>
            </a:r>
            <a:r>
              <a:rPr lang="en-US" sz="2400" dirty="0">
                <a:latin typeface="+mn-lt"/>
              </a:rPr>
              <a:t>presenting data. </a:t>
            </a:r>
            <a:endParaRPr lang="en-US" sz="2400" dirty="0" smtClean="0">
              <a:latin typeface="+mn-lt"/>
            </a:endParaRPr>
          </a:p>
          <a:p>
            <a:pPr marL="740664" lvl="1" indent="-283464">
              <a:buSzPct val="100000"/>
            </a:pPr>
            <a:r>
              <a:rPr lang="en-US" sz="2400" dirty="0" smtClean="0">
                <a:latin typeface="+mn-lt"/>
              </a:rPr>
              <a:t>A </a:t>
            </a:r>
            <a:r>
              <a:rPr lang="en-US" sz="2400" b="1" dirty="0">
                <a:latin typeface="+mn-lt"/>
              </a:rPr>
              <a:t>statistic</a:t>
            </a:r>
            <a:r>
              <a:rPr lang="en-US" sz="2400" dirty="0">
                <a:latin typeface="+mn-lt"/>
              </a:rPr>
              <a:t> </a:t>
            </a:r>
            <a:r>
              <a:rPr lang="en-US" sz="2400" dirty="0" smtClean="0">
                <a:latin typeface="+mn-lt"/>
              </a:rPr>
              <a:t>is </a:t>
            </a:r>
            <a:r>
              <a:rPr lang="en-US" sz="2400" dirty="0">
                <a:latin typeface="+mn-lt"/>
              </a:rPr>
              <a:t>a summary measure of data</a:t>
            </a:r>
            <a:r>
              <a:rPr lang="en-US" sz="2400" dirty="0" smtClean="0">
                <a:latin typeface="+mn-lt"/>
              </a:rPr>
              <a:t>.</a:t>
            </a:r>
          </a:p>
          <a:p>
            <a:pPr marL="256032" indent="-256032">
              <a:buSzPct val="100000"/>
            </a:pPr>
            <a:r>
              <a:rPr lang="en-US" sz="2400" b="1" dirty="0" smtClean="0">
                <a:latin typeface="+mn-lt"/>
              </a:rPr>
              <a:t>Descriptive </a:t>
            </a:r>
            <a:r>
              <a:rPr lang="en-US" sz="2400" b="1" dirty="0">
                <a:latin typeface="+mn-lt"/>
              </a:rPr>
              <a:t>statistics </a:t>
            </a:r>
            <a:r>
              <a:rPr lang="en-US" sz="2400" dirty="0">
                <a:latin typeface="+mn-lt"/>
              </a:rPr>
              <a:t>refers to methods of describing and summarizing </a:t>
            </a:r>
            <a:r>
              <a:rPr lang="en-US" sz="2400" dirty="0" smtClean="0">
                <a:latin typeface="+mn-lt"/>
              </a:rPr>
              <a:t>data using </a:t>
            </a:r>
            <a:r>
              <a:rPr lang="en-US" sz="2400" dirty="0">
                <a:latin typeface="+mn-lt"/>
              </a:rPr>
              <a:t>tabular, visual, and quantitative </a:t>
            </a:r>
            <a:r>
              <a:rPr lang="en-US" sz="2400" dirty="0" smtClean="0">
                <a:latin typeface="+mn-lt"/>
              </a:rPr>
              <a:t>techniques.</a:t>
            </a:r>
            <a:endParaRPr lang="en-US" sz="2400" dirty="0">
              <a:latin typeface="+mn-lt"/>
            </a:endParaRPr>
          </a:p>
        </p:txBody>
      </p:sp>
    </p:spTree>
    <p:extLst>
      <p:ext uri="{BB962C8B-B14F-4D97-AF65-F5344CB8AC3E}">
        <p14:creationId xmlns:p14="http://schemas.microsoft.com/office/powerpoint/2010/main" val="5995677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smtClean="0">
                <a:solidFill>
                  <a:srgbClr val="007FA3"/>
                </a:solidFill>
                <a:latin typeface="+mj-lt"/>
                <a:ea typeface="Arial"/>
                <a:cs typeface="Arial"/>
                <a:sym typeface="Arial"/>
              </a:rPr>
              <a:t>Grouped Frequency Distributions</a:t>
            </a:r>
            <a:endParaRPr sz="3600" b="1" i="0" u="none" strike="noStrike" cap="none" dirty="0">
              <a:solidFill>
                <a:srgbClr val="007FA3"/>
              </a:solidFill>
              <a:latin typeface="+mj-lt"/>
              <a:ea typeface="Arial"/>
              <a:cs typeface="Arial"/>
              <a:sym typeface="Arial"/>
            </a:endParaRPr>
          </a:p>
        </p:txBody>
      </p:sp>
      <p:sp>
        <p:nvSpPr>
          <p:cNvPr id="575" name="Text placeholder 2"/>
          <p:cNvSpPr txBox="1">
            <a:spLocks noGrp="1"/>
          </p:cNvSpPr>
          <p:nvPr>
            <p:ph type="body" idx="1"/>
          </p:nvPr>
        </p:nvSpPr>
        <p:spPr>
          <a:xfrm>
            <a:off x="457200" y="1600201"/>
            <a:ext cx="8229600" cy="757729"/>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600" b="0" i="0" u="none" strike="noStrike" cap="none" dirty="0">
                <a:solidFill>
                  <a:schemeClr val="dk1"/>
                </a:solidFill>
                <a:latin typeface="+mn-lt"/>
                <a:ea typeface="Arial"/>
                <a:cs typeface="Arial"/>
                <a:sym typeface="Arial"/>
              </a:rPr>
              <a:t>For numerical data that have many different discrete values with little repetition or are continuous, a frequency distribution requires that we define by specifying</a:t>
            </a:r>
            <a:endParaRPr sz="1600" b="0" i="0" u="none" strike="noStrike" cap="none" dirty="0">
              <a:solidFill>
                <a:schemeClr val="dk1"/>
              </a:solidFill>
              <a:latin typeface="+mn-lt"/>
              <a:ea typeface="Arial"/>
              <a:cs typeface="Arial"/>
              <a:sym typeface="Arial"/>
            </a:endParaRPr>
          </a:p>
        </p:txBody>
      </p:sp>
      <p:sp>
        <p:nvSpPr>
          <p:cNvPr id="576" name="Text placeholder 3"/>
          <p:cNvSpPr txBox="1">
            <a:spLocks noGrp="1"/>
          </p:cNvSpPr>
          <p:nvPr>
            <p:ph type="body" idx="2"/>
          </p:nvPr>
        </p:nvSpPr>
        <p:spPr>
          <a:xfrm>
            <a:off x="457200" y="2489814"/>
            <a:ext cx="8229600" cy="1299670"/>
          </a:xfrm>
          <a:prstGeom prst="rect">
            <a:avLst/>
          </a:prstGeom>
          <a:noFill/>
          <a:ln>
            <a:noFill/>
          </a:ln>
        </p:spPr>
        <p:txBody>
          <a:bodyPr spcFirstLastPara="1" wrap="square" lIns="0" tIns="0" rIns="0" bIns="0" anchor="t" anchorCtr="0">
            <a:noAutofit/>
          </a:bodyPr>
          <a:lstStyle/>
          <a:p>
            <a:pPr marL="432000" marR="0" lvl="0" indent="-432000" algn="l" rtl="0">
              <a:spcAft>
                <a:spcPts val="0"/>
              </a:spcAft>
              <a:buClr>
                <a:srgbClr val="007FA3"/>
              </a:buClr>
              <a:buSzPct val="100000"/>
              <a:buFont typeface="Arial"/>
              <a:buAutoNum type="arabicPeriod"/>
            </a:pPr>
            <a:r>
              <a:rPr lang="en-US" sz="1600" b="0" i="0" u="none" strike="noStrike" cap="none" dirty="0">
                <a:solidFill>
                  <a:schemeClr val="dk1"/>
                </a:solidFill>
                <a:latin typeface="+mn-lt"/>
                <a:sym typeface="Arial"/>
              </a:rPr>
              <a:t>the number of groups,</a:t>
            </a:r>
            <a:endParaRPr sz="1600" dirty="0">
              <a:latin typeface="+mn-lt"/>
            </a:endParaRPr>
          </a:p>
          <a:p>
            <a:pPr marL="432000" marR="0" lvl="0" indent="-432000" algn="l" rtl="0">
              <a:spcAft>
                <a:spcPts val="0"/>
              </a:spcAft>
              <a:buClr>
                <a:srgbClr val="007FA3"/>
              </a:buClr>
              <a:buSzPct val="100000"/>
              <a:buFont typeface="Arial"/>
              <a:buAutoNum type="arabicPeriod"/>
            </a:pPr>
            <a:r>
              <a:rPr lang="en-US" sz="1600" b="0" i="0" u="none" strike="noStrike" cap="none" dirty="0">
                <a:solidFill>
                  <a:schemeClr val="dk1"/>
                </a:solidFill>
                <a:latin typeface="+mn-lt"/>
                <a:sym typeface="Arial"/>
              </a:rPr>
              <a:t>the width of each group, and</a:t>
            </a:r>
            <a:endParaRPr sz="1600" dirty="0">
              <a:latin typeface="+mn-lt"/>
            </a:endParaRPr>
          </a:p>
          <a:p>
            <a:pPr marL="432000" marR="0" lvl="0" indent="-432000" algn="l" rtl="0">
              <a:spcAft>
                <a:spcPts val="0"/>
              </a:spcAft>
              <a:buClr>
                <a:srgbClr val="007FA3"/>
              </a:buClr>
              <a:buSzPct val="100000"/>
              <a:buFont typeface="Arial"/>
              <a:buAutoNum type="arabicPeriod"/>
            </a:pPr>
            <a:r>
              <a:rPr lang="en-US" sz="1600" b="0" i="0" u="none" strike="noStrike" cap="none" dirty="0">
                <a:solidFill>
                  <a:schemeClr val="dk1"/>
                </a:solidFill>
                <a:latin typeface="+mn-lt"/>
                <a:sym typeface="Arial"/>
              </a:rPr>
              <a:t>the upper and lower limits of each group.</a:t>
            </a:r>
            <a:endParaRPr sz="1600" b="0" i="0" u="none" strike="noStrike" cap="none" dirty="0">
              <a:solidFill>
                <a:schemeClr val="dk1"/>
              </a:solidFill>
              <a:latin typeface="+mn-lt"/>
              <a:sym typeface="Arial"/>
            </a:endParaRPr>
          </a:p>
        </p:txBody>
      </p:sp>
      <p:sp>
        <p:nvSpPr>
          <p:cNvPr id="577" name="Text placeholder 4"/>
          <p:cNvSpPr txBox="1">
            <a:spLocks noGrp="1"/>
          </p:cNvSpPr>
          <p:nvPr>
            <p:ph type="body" idx="3"/>
          </p:nvPr>
        </p:nvSpPr>
        <p:spPr>
          <a:xfrm>
            <a:off x="472966" y="4067570"/>
            <a:ext cx="8229600" cy="1410038"/>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600" b="0" i="0" u="none" strike="noStrike" cap="none" dirty="0">
                <a:solidFill>
                  <a:schemeClr val="dk1"/>
                </a:solidFill>
                <a:latin typeface="+mn-lt"/>
                <a:sym typeface="Arial"/>
              </a:rPr>
              <a:t>Choose between 5 to 15 groups, and the range of each should be equal.</a:t>
            </a:r>
            <a:endParaRPr sz="1600" dirty="0">
              <a:latin typeface="+mn-lt"/>
            </a:endParaRPr>
          </a:p>
          <a:p>
            <a:pPr marL="256032" marR="0" lvl="0" indent="-256032" algn="l" rtl="0">
              <a:spcAft>
                <a:spcPts val="0"/>
              </a:spcAft>
              <a:buClr>
                <a:srgbClr val="007FA3"/>
              </a:buClr>
              <a:buSzPct val="100000"/>
              <a:buFont typeface="Arial"/>
              <a:buChar char="•"/>
            </a:pPr>
            <a:r>
              <a:rPr lang="en-US" sz="1600" b="0" i="0" u="none" strike="noStrike" cap="none" dirty="0">
                <a:solidFill>
                  <a:schemeClr val="dk1"/>
                </a:solidFill>
                <a:latin typeface="+mn-lt"/>
                <a:sym typeface="Arial"/>
              </a:rPr>
              <a:t>Choose the lower limit of the first group (L</a:t>
            </a:r>
            <a:r>
              <a:rPr lang="en-US" sz="100" b="0" i="0" u="none" strike="noStrike" cap="none" dirty="0">
                <a:solidFill>
                  <a:schemeClr val="dk1"/>
                </a:solidFill>
                <a:latin typeface="+mn-lt"/>
                <a:sym typeface="Arial"/>
              </a:rPr>
              <a:t> </a:t>
            </a:r>
            <a:r>
              <a:rPr lang="en-US" sz="1600" b="0" i="0" u="none" strike="noStrike" cap="none" dirty="0">
                <a:solidFill>
                  <a:schemeClr val="dk1"/>
                </a:solidFill>
                <a:latin typeface="+mn-lt"/>
                <a:sym typeface="Arial"/>
              </a:rPr>
              <a:t>L) as a whole number smaller than the minimum data value and the upper limit of the last group (U</a:t>
            </a:r>
            <a:r>
              <a:rPr lang="en-US" sz="100" b="0" i="0" u="none" strike="noStrike" cap="none" dirty="0">
                <a:solidFill>
                  <a:schemeClr val="dk1"/>
                </a:solidFill>
                <a:latin typeface="+mn-lt"/>
                <a:sym typeface="Arial"/>
              </a:rPr>
              <a:t> </a:t>
            </a:r>
            <a:r>
              <a:rPr lang="en-US" sz="1600" b="0" i="0" u="none" strike="noStrike" cap="none" dirty="0">
                <a:solidFill>
                  <a:schemeClr val="dk1"/>
                </a:solidFill>
                <a:latin typeface="+mn-lt"/>
                <a:sym typeface="Arial"/>
              </a:rPr>
              <a:t>L) as a whole number larger than the maximum data value.</a:t>
            </a:r>
            <a:endParaRPr sz="1600" b="0" i="0" u="none" strike="noStrike" cap="none" dirty="0">
              <a:solidFill>
                <a:schemeClr val="dk1"/>
              </a:solidFill>
              <a:latin typeface="+mn-lt"/>
              <a:sym typeface="Arial"/>
            </a:endParaRPr>
          </a:p>
        </p:txBody>
      </p:sp>
      <p:graphicFrame>
        <p:nvGraphicFramePr>
          <p:cNvPr id="3" name="Object 2" descr="Group width = start fraction upper limit minus lower limit over number of groups end fraction,This equation is labeled, 4.2"/>
          <p:cNvGraphicFramePr>
            <a:graphicFrameLocks noChangeAspect="1"/>
          </p:cNvGraphicFramePr>
          <p:nvPr>
            <p:extLst>
              <p:ext uri="{D42A27DB-BD31-4B8C-83A1-F6EECF244321}">
                <p14:modId xmlns:p14="http://schemas.microsoft.com/office/powerpoint/2010/main" val="87930444"/>
              </p:ext>
            </p:extLst>
          </p:nvPr>
        </p:nvGraphicFramePr>
        <p:xfrm>
          <a:off x="2335501" y="5600579"/>
          <a:ext cx="3718814" cy="557822"/>
        </p:xfrm>
        <a:graphic>
          <a:graphicData uri="http://schemas.openxmlformats.org/presentationml/2006/ole">
            <mc:AlternateContent xmlns:mc="http://schemas.openxmlformats.org/markup-compatibility/2006">
              <mc:Choice xmlns:v="urn:schemas-microsoft-com:vml" Requires="v">
                <p:oleObj spid="_x0000_s106504" name="Equation" r:id="rId4" imgW="2793960" imgH="419040" progId="Equation.DSMT4">
                  <p:embed/>
                </p:oleObj>
              </mc:Choice>
              <mc:Fallback>
                <p:oleObj name="Equation" r:id="rId4" imgW="2793960" imgH="419040" progId="Equation.DSMT4">
                  <p:embed/>
                  <p:pic>
                    <p:nvPicPr>
                      <p:cNvPr id="0" name=""/>
                      <p:cNvPicPr/>
                      <p:nvPr/>
                    </p:nvPicPr>
                    <p:blipFill>
                      <a:blip r:embed="rId5"/>
                      <a:stretch>
                        <a:fillRect/>
                      </a:stretch>
                    </p:blipFill>
                    <p:spPr>
                      <a:xfrm>
                        <a:off x="2335501" y="5600579"/>
                        <a:ext cx="3718814" cy="557822"/>
                      </a:xfrm>
                      <a:prstGeom prst="rect">
                        <a:avLst/>
                      </a:prstGeom>
                    </p:spPr>
                  </p:pic>
                </p:oleObj>
              </mc:Fallback>
            </mc:AlternateContent>
          </a:graphicData>
        </a:graphic>
      </p:graphicFrame>
    </p:spTree>
    <p:extLst>
      <p:ext uri="{BB962C8B-B14F-4D97-AF65-F5344CB8AC3E}">
        <p14:creationId xmlns:p14="http://schemas.microsoft.com/office/powerpoint/2010/main" val="9437118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2600"/>
              <a:buFont typeface="Arial"/>
              <a:buNone/>
            </a:pPr>
            <a:r>
              <a:rPr lang="en-US" sz="2400" b="1" i="0" u="none" strike="noStrike" cap="none" dirty="0">
                <a:solidFill>
                  <a:srgbClr val="007FA3"/>
                </a:solidFill>
                <a:latin typeface="+mj-lt"/>
                <a:ea typeface="Arial"/>
                <a:cs typeface="Arial"/>
                <a:sym typeface="Arial"/>
              </a:rPr>
              <a:t>Example </a:t>
            </a:r>
            <a:r>
              <a:rPr lang="en-US" sz="2400" b="1" i="0" u="none" strike="noStrike" cap="none" dirty="0" smtClean="0">
                <a:solidFill>
                  <a:srgbClr val="007FA3"/>
                </a:solidFill>
                <a:latin typeface="+mj-lt"/>
                <a:ea typeface="Arial"/>
                <a:cs typeface="Arial"/>
                <a:sym typeface="Arial"/>
              </a:rPr>
              <a:t>4.6: </a:t>
            </a:r>
            <a:r>
              <a:rPr lang="en-US" sz="2400" b="1" i="0" u="none" strike="noStrike" cap="none" dirty="0">
                <a:solidFill>
                  <a:srgbClr val="007FA3"/>
                </a:solidFill>
                <a:latin typeface="+mj-lt"/>
                <a:ea typeface="Arial"/>
                <a:cs typeface="Arial"/>
                <a:sym typeface="Arial"/>
              </a:rPr>
              <a:t>Constructing a Frequency Distribution and Histogram for Cost Per </a:t>
            </a:r>
            <a:r>
              <a:rPr lang="en-US" sz="2400" b="1" i="0" u="none" strike="noStrike" cap="none" dirty="0" smtClean="0">
                <a:solidFill>
                  <a:srgbClr val="007FA3"/>
                </a:solidFill>
                <a:latin typeface="+mj-lt"/>
                <a:ea typeface="Arial"/>
                <a:cs typeface="Arial"/>
                <a:sym typeface="Arial"/>
              </a:rPr>
              <a:t>Order</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584" name="Text placeholder 2"/>
          <p:cNvSpPr txBox="1">
            <a:spLocks noGrp="1"/>
          </p:cNvSpPr>
          <p:nvPr>
            <p:ph type="body" idx="1"/>
          </p:nvPr>
        </p:nvSpPr>
        <p:spPr>
          <a:xfrm>
            <a:off x="457200" y="1600201"/>
            <a:ext cx="8229600" cy="1740876"/>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The data range from a minimum of $68.75 to a maximum of $127,500; set the lower limit of the first group to $0 and the upper limit of the last group to $130,000.</a:t>
            </a:r>
            <a:endParaRPr dirty="0">
              <a:latin typeface="+mn-lt"/>
            </a:endParaRPr>
          </a:p>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If we select 5 groups, using equation (3.2) the width of each group is</a:t>
            </a:r>
            <a:endParaRPr sz="2000" b="0" i="0" u="none" strike="noStrike" cap="none" dirty="0">
              <a:solidFill>
                <a:srgbClr val="000000"/>
              </a:solidFill>
              <a:latin typeface="+mn-lt"/>
              <a:sym typeface="Arial"/>
            </a:endParaRPr>
          </a:p>
        </p:txBody>
      </p:sp>
      <p:graphicFrame>
        <p:nvGraphicFramePr>
          <p:cNvPr id="3" name="Object 2" descr="start fraction left parenthesis $ 130,000 minus 0 right parenthesis over 5 end fraction = $ 26,000"/>
          <p:cNvGraphicFramePr>
            <a:graphicFrameLocks noChangeAspect="1"/>
          </p:cNvGraphicFramePr>
          <p:nvPr>
            <p:extLst>
              <p:ext uri="{D42A27DB-BD31-4B8C-83A1-F6EECF244321}">
                <p14:modId xmlns:p14="http://schemas.microsoft.com/office/powerpoint/2010/main" val="2155228274"/>
              </p:ext>
            </p:extLst>
          </p:nvPr>
        </p:nvGraphicFramePr>
        <p:xfrm>
          <a:off x="696215" y="3433994"/>
          <a:ext cx="2163674" cy="524015"/>
        </p:xfrm>
        <a:graphic>
          <a:graphicData uri="http://schemas.openxmlformats.org/presentationml/2006/ole">
            <mc:AlternateContent xmlns:mc="http://schemas.openxmlformats.org/markup-compatibility/2006">
              <mc:Choice xmlns:v="urn:schemas-microsoft-com:vml" Requires="v">
                <p:oleObj spid="_x0000_s108545" name="Equation" r:id="rId4" imgW="1625400" imgH="393480" progId="Equation.DSMT4">
                  <p:embed/>
                </p:oleObj>
              </mc:Choice>
              <mc:Fallback>
                <p:oleObj name="Equation" r:id="rId4" imgW="1625400" imgH="393480" progId="Equation.DSMT4">
                  <p:embed/>
                  <p:pic>
                    <p:nvPicPr>
                      <p:cNvPr id="0" name=""/>
                      <p:cNvPicPr/>
                      <p:nvPr/>
                    </p:nvPicPr>
                    <p:blipFill>
                      <a:blip r:embed="rId5"/>
                      <a:stretch>
                        <a:fillRect/>
                      </a:stretch>
                    </p:blipFill>
                    <p:spPr>
                      <a:xfrm>
                        <a:off x="696215" y="3433994"/>
                        <a:ext cx="2163674" cy="524015"/>
                      </a:xfrm>
                      <a:prstGeom prst="rect">
                        <a:avLst/>
                      </a:prstGeom>
                    </p:spPr>
                  </p:pic>
                </p:oleObj>
              </mc:Fallback>
            </mc:AlternateContent>
          </a:graphicData>
        </a:graphic>
      </p:graphicFrame>
      <p:pic>
        <p:nvPicPr>
          <p:cNvPr id="2" name="Picture 1" descr="An Excel table and a histogram in the same Excel sheet. The table has 7 rows from row 2 to row 8 and 2 columns, A and B. The column headings in the first row are upper group limit and frequency. The row entries are as follows. Row 2. 0, 0. Row 3. 26000, 68. Row 4. 52000, 8. Row 5. 78000, 11. Row 6. 104000, 4. Row 7. 13000, 3. Row 8. More, 0. The histogram plots frequency from 0 to 85 in increments of 20 versus upper group limit from 0 to 130000 in increments of 26000 with more next to 130000 on the right. The data are as follows. 0, 0. 26000, 68. 52000, 8. 78000, 11. 104000, 4. 130000, 3. More, 0."/>
          <p:cNvPicPr>
            <a:picLocks noChangeAspect="1"/>
          </p:cNvPicPr>
          <p:nvPr/>
        </p:nvPicPr>
        <p:blipFill>
          <a:blip r:embed="rId6"/>
          <a:stretch>
            <a:fillRect/>
          </a:stretch>
        </p:blipFill>
        <p:spPr>
          <a:xfrm>
            <a:off x="1936314" y="4108873"/>
            <a:ext cx="4708664" cy="2056605"/>
          </a:xfrm>
          <a:prstGeom prst="rect">
            <a:avLst/>
          </a:prstGeom>
        </p:spPr>
      </p:pic>
    </p:spTree>
    <p:extLst>
      <p:ext uri="{BB962C8B-B14F-4D97-AF65-F5344CB8AC3E}">
        <p14:creationId xmlns:p14="http://schemas.microsoft.com/office/powerpoint/2010/main" val="1711150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buSzPts val="2600"/>
            </a:pPr>
            <a:r>
              <a:rPr lang="en-US" sz="2400" dirty="0">
                <a:latin typeface="+mj-lt"/>
              </a:rPr>
              <a:t>Example 4.6: Constructing a Frequency Distribution and Histogram for Cost Per </a:t>
            </a:r>
            <a:r>
              <a:rPr lang="en-US" sz="2400" dirty="0" smtClean="0">
                <a:latin typeface="+mj-lt"/>
              </a:rPr>
              <a:t>Order</a:t>
            </a:r>
            <a:r>
              <a:rPr lang="en-US" sz="2800" dirty="0">
                <a:latin typeface="+mj-lt"/>
              </a:rPr>
              <a:t> </a:t>
            </a:r>
            <a:r>
              <a:rPr lang="en-US" sz="2000" b="0" dirty="0" smtClean="0">
                <a:latin typeface="+mj-lt"/>
              </a:rPr>
              <a:t>(2 </a:t>
            </a:r>
            <a:r>
              <a:rPr lang="en-US" sz="2000" b="0" dirty="0">
                <a:latin typeface="+mj-lt"/>
              </a:rPr>
              <a:t>of 2)</a:t>
            </a:r>
            <a:endParaRPr sz="2400" b="0" i="0" u="none" strike="noStrike" cap="none" dirty="0">
              <a:solidFill>
                <a:srgbClr val="007FA3"/>
              </a:solidFill>
              <a:latin typeface="+mj-lt"/>
              <a:sym typeface="Arial"/>
            </a:endParaRPr>
          </a:p>
        </p:txBody>
      </p:sp>
      <p:sp>
        <p:nvSpPr>
          <p:cNvPr id="592" name="Text placeholder 2"/>
          <p:cNvSpPr txBox="1">
            <a:spLocks noGrp="1"/>
          </p:cNvSpPr>
          <p:nvPr>
            <p:ph type="body" idx="1"/>
          </p:nvPr>
        </p:nvSpPr>
        <p:spPr>
          <a:xfrm>
            <a:off x="457200" y="1600201"/>
            <a:ext cx="3581400" cy="589084"/>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Ten-group histogram</a:t>
            </a:r>
            <a:endParaRPr sz="2400" b="0" i="0" u="none" strike="noStrike" cap="none" dirty="0">
              <a:solidFill>
                <a:schemeClr val="dk1"/>
              </a:solidFill>
              <a:latin typeface="+mn-lt"/>
              <a:ea typeface="Arial"/>
              <a:cs typeface="Arial"/>
              <a:sym typeface="Arial"/>
            </a:endParaRPr>
          </a:p>
        </p:txBody>
      </p:sp>
      <p:pic>
        <p:nvPicPr>
          <p:cNvPr id="2" name="Picture 1" descr="An Excel table and a histogram in the same Excel sheet. The table has 12 rows from row 2 to row 13 and 2 columns, A and B. The column headings in the first row are upper group limit and frequency. The row entries are as follows. Row 2. 0, 0. Row 3. 13000, 42. Row 4. 26000, 26. Row 5. 39000, 5. Row 6. 52000, 3. Row 7. 65000, 6. Row 8. 78000, 5. Row 9. 91000, 2. Row 10. 104000, 2. Row 11. 117000, 1. Row 12. 130000, 2. Row 13. More, 0. The histogram for frequency plots frequency from 0 to 45 in increments of 5 versus upper group limit from 0 to 130000 in increments of 13000 with more next to 130000 on the right. The data are as follows. 0, 0. 13000, 42. 26000, 26. 39000, 5. 52000, 3. 65000, 6. 78000, 5. 91000, 2. 104000, 2. 117000, 1. 130000, 2. More, 0."/>
          <p:cNvPicPr>
            <a:picLocks noChangeAspect="1"/>
          </p:cNvPicPr>
          <p:nvPr/>
        </p:nvPicPr>
        <p:blipFill>
          <a:blip r:embed="rId3"/>
          <a:stretch>
            <a:fillRect/>
          </a:stretch>
        </p:blipFill>
        <p:spPr>
          <a:xfrm>
            <a:off x="792671" y="2547971"/>
            <a:ext cx="6661843" cy="3397429"/>
          </a:xfrm>
          <a:prstGeom prst="rect">
            <a:avLst/>
          </a:prstGeom>
        </p:spPr>
      </p:pic>
    </p:spTree>
    <p:extLst>
      <p:ext uri="{BB962C8B-B14F-4D97-AF65-F5344CB8AC3E}">
        <p14:creationId xmlns:p14="http://schemas.microsoft.com/office/powerpoint/2010/main" val="10415640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Cumulative Relative Frequency Distributions</a:t>
            </a:r>
            <a:endParaRPr lang="en-US" dirty="0">
              <a:latin typeface="+mj-lt"/>
            </a:endParaRPr>
          </a:p>
        </p:txBody>
      </p:sp>
      <p:sp>
        <p:nvSpPr>
          <p:cNvPr id="3" name="Text Placeholder 2"/>
          <p:cNvSpPr>
            <a:spLocks noGrp="1"/>
          </p:cNvSpPr>
          <p:nvPr>
            <p:ph type="body" idx="1"/>
          </p:nvPr>
        </p:nvSpPr>
        <p:spPr/>
        <p:txBody>
          <a:bodyPr/>
          <a:lstStyle/>
          <a:p>
            <a:pPr marL="256032" indent="-256032">
              <a:buSzPct val="100000"/>
            </a:pPr>
            <a:r>
              <a:rPr lang="en-US" sz="2400" dirty="0" smtClean="0">
                <a:latin typeface="+mn-lt"/>
              </a:rPr>
              <a:t>The </a:t>
            </a:r>
            <a:r>
              <a:rPr lang="en-US" sz="2400" b="1" dirty="0">
                <a:latin typeface="+mn-lt"/>
              </a:rPr>
              <a:t>cumulative relative </a:t>
            </a:r>
            <a:r>
              <a:rPr lang="en-US" sz="2400" b="1" dirty="0" smtClean="0">
                <a:latin typeface="+mn-lt"/>
              </a:rPr>
              <a:t>frequency</a:t>
            </a:r>
            <a:r>
              <a:rPr lang="en-US" sz="2400" dirty="0" smtClean="0">
                <a:latin typeface="+mn-lt"/>
              </a:rPr>
              <a:t> </a:t>
            </a:r>
            <a:r>
              <a:rPr lang="en-US" sz="2400" dirty="0">
                <a:latin typeface="+mn-lt"/>
              </a:rPr>
              <a:t>represents the </a:t>
            </a:r>
            <a:r>
              <a:rPr lang="en-US" sz="2400" dirty="0" smtClean="0">
                <a:latin typeface="+mn-lt"/>
              </a:rPr>
              <a:t>proportion of </a:t>
            </a:r>
            <a:r>
              <a:rPr lang="en-US" sz="2400" dirty="0">
                <a:latin typeface="+mn-lt"/>
              </a:rPr>
              <a:t>the total number of observations that fall at or below the upper limit of </a:t>
            </a:r>
            <a:r>
              <a:rPr lang="en-US" sz="2400" dirty="0" smtClean="0">
                <a:latin typeface="+mn-lt"/>
              </a:rPr>
              <a:t>each group</a:t>
            </a:r>
            <a:r>
              <a:rPr lang="en-US" sz="2400" dirty="0">
                <a:latin typeface="+mn-lt"/>
              </a:rPr>
              <a:t>. </a:t>
            </a:r>
            <a:endParaRPr lang="en-US" sz="2400" dirty="0" smtClean="0">
              <a:latin typeface="+mn-lt"/>
            </a:endParaRPr>
          </a:p>
          <a:p>
            <a:pPr marL="256032" indent="-256032">
              <a:buSzPct val="100000"/>
            </a:pPr>
            <a:r>
              <a:rPr lang="en-US" sz="2400" dirty="0" smtClean="0">
                <a:latin typeface="+mn-lt"/>
              </a:rPr>
              <a:t>A </a:t>
            </a:r>
            <a:r>
              <a:rPr lang="en-US" sz="2400" dirty="0">
                <a:latin typeface="+mn-lt"/>
              </a:rPr>
              <a:t>tabular summary of cumulative relative frequencies is called a </a:t>
            </a:r>
            <a:r>
              <a:rPr lang="en-US" sz="2400" b="1" dirty="0">
                <a:latin typeface="+mn-lt"/>
              </a:rPr>
              <a:t>cumulative </a:t>
            </a:r>
            <a:r>
              <a:rPr lang="en-US" sz="2400" b="1" dirty="0" smtClean="0">
                <a:latin typeface="+mn-lt"/>
              </a:rPr>
              <a:t>relative frequency distribution</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3916263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4.7: </a:t>
            </a:r>
            <a:r>
              <a:rPr lang="en-US" sz="3600" b="1" i="0" u="none" strike="noStrike" cap="none" dirty="0">
                <a:solidFill>
                  <a:srgbClr val="007FA3"/>
                </a:solidFill>
                <a:latin typeface="+mj-lt"/>
                <a:ea typeface="Arial"/>
                <a:cs typeface="Arial"/>
                <a:sym typeface="Arial"/>
              </a:rPr>
              <a:t>Computing Cumulative Relative Frequencies</a:t>
            </a:r>
            <a:endParaRPr sz="3600" b="1" i="0" u="none" strike="noStrike" cap="none" dirty="0">
              <a:solidFill>
                <a:srgbClr val="007FA3"/>
              </a:solidFill>
              <a:latin typeface="+mj-lt"/>
              <a:ea typeface="Arial"/>
              <a:cs typeface="Arial"/>
              <a:sym typeface="Arial"/>
            </a:endParaRPr>
          </a:p>
        </p:txBody>
      </p:sp>
      <p:sp>
        <p:nvSpPr>
          <p:cNvPr id="599" name="Text placeholder 2"/>
          <p:cNvSpPr txBox="1">
            <a:spLocks noGrp="1"/>
          </p:cNvSpPr>
          <p:nvPr>
            <p:ph type="body" idx="1"/>
          </p:nvPr>
        </p:nvSpPr>
        <p:spPr>
          <a:xfrm>
            <a:off x="457200" y="1600200"/>
            <a:ext cx="8229600" cy="124691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panose="020B0604020202020204" pitchFamily="34" charset="0"/>
              <a:buChar char="•"/>
            </a:pPr>
            <a:r>
              <a:rPr lang="en-US" sz="2200" b="0" i="0" u="none" strike="noStrike" cap="none" dirty="0">
                <a:solidFill>
                  <a:srgbClr val="000000"/>
                </a:solidFill>
                <a:latin typeface="+mn-lt"/>
                <a:sym typeface="Arial"/>
              </a:rPr>
              <a:t>Set the cumulative relative frequency of the first group equal to its relative frequency. Then add the relative frequency of the next group to the cumulative relative </a:t>
            </a:r>
            <a:r>
              <a:rPr lang="en-US" sz="2200" b="0" i="0" u="none" strike="noStrike" cap="none" dirty="0" smtClean="0">
                <a:solidFill>
                  <a:srgbClr val="000000"/>
                </a:solidFill>
                <a:latin typeface="+mn-lt"/>
                <a:sym typeface="Arial"/>
              </a:rPr>
              <a:t>frequency.</a:t>
            </a:r>
            <a:endParaRPr lang="en-US" sz="2200" dirty="0">
              <a:latin typeface="+mn-lt"/>
            </a:endParaRPr>
          </a:p>
        </p:txBody>
      </p:sp>
      <p:sp>
        <p:nvSpPr>
          <p:cNvPr id="4" name="Text Placeholder 3"/>
          <p:cNvSpPr>
            <a:spLocks noGrp="1"/>
          </p:cNvSpPr>
          <p:nvPr>
            <p:ph type="body" idx="2"/>
          </p:nvPr>
        </p:nvSpPr>
        <p:spPr>
          <a:xfrm>
            <a:off x="457200" y="3013364"/>
            <a:ext cx="8229600" cy="841664"/>
          </a:xfrm>
        </p:spPr>
        <p:txBody>
          <a:bodyPr/>
          <a:lstStyle/>
          <a:p>
            <a:pPr marL="740664" lvl="1" indent="-283464">
              <a:buSzPct val="100000"/>
              <a:buFont typeface="Arial" panose="020B0604020202020204" pitchFamily="34" charset="0"/>
              <a:buChar char="–"/>
            </a:pPr>
            <a:r>
              <a:rPr lang="en-US" sz="2200" dirty="0">
                <a:solidFill>
                  <a:srgbClr val="000000"/>
                </a:solidFill>
                <a:latin typeface="+mn-lt"/>
              </a:rPr>
              <a:t>For example, the cumulative relative frequency in cell D3 is computed as =D2+C3 = 0.000 + 0.4468 = 0.4468</a:t>
            </a:r>
            <a:r>
              <a:rPr lang="en-US" sz="2200" dirty="0" smtClean="0">
                <a:solidFill>
                  <a:srgbClr val="000000"/>
                </a:solidFill>
                <a:latin typeface="+mn-lt"/>
              </a:rPr>
              <a:t>.</a:t>
            </a:r>
            <a:endParaRPr lang="en-US" sz="2200" dirty="0">
              <a:solidFill>
                <a:srgbClr val="000000"/>
              </a:solidFill>
              <a:latin typeface="+mn-lt"/>
            </a:endParaRPr>
          </a:p>
        </p:txBody>
      </p:sp>
      <p:pic>
        <p:nvPicPr>
          <p:cNvPr id="2" name="Picture 1" descr="An Excel table has 13 rows from row 2 to row 14 and 4 columns from A to D. The columns have the following headings in row 1 from left to right. Upper group limit, Frequency, Relative frequency, Cumulative relative frequency. The row entries are as follows. Row 2. 0, 0, 0, 0. Row 3. 13000, 42, 0.4468, 0.4468. Row 4. 26000, 26, 0.2766, 0.7234. Row 5. 39000, 5, 0.0532, 0.7766. Row 6. 52000, 3, 0.0319, 0.8085. Row 7. 65000, 6, 0.0638, 0.8723. Row 8. 78000, 5, 0.0532, 0.9255. Row 9. 91000, 2, 0.0213, 0.9468. Row 10. 104000, 2, 0.0213, 0.9681. Row 11. 117000, 1, 0.0106, 0.9787. Row 12. 130000, 2, 0.0213, 1. Row 13. More, 0, 0, 1. Row 14. Total, 94, blank, blank."/>
          <p:cNvPicPr>
            <a:picLocks noChangeAspect="1"/>
          </p:cNvPicPr>
          <p:nvPr/>
        </p:nvPicPr>
        <p:blipFill>
          <a:blip r:embed="rId3"/>
          <a:stretch>
            <a:fillRect/>
          </a:stretch>
        </p:blipFill>
        <p:spPr>
          <a:xfrm>
            <a:off x="1026853" y="3997901"/>
            <a:ext cx="2535883" cy="1994561"/>
          </a:xfrm>
          <a:prstGeom prst="rect">
            <a:avLst/>
          </a:prstGeom>
        </p:spPr>
      </p:pic>
      <p:pic>
        <p:nvPicPr>
          <p:cNvPr id="3" name="Picture 2" descr="A line graph titled, Cumulative relative frequency, Ogive. The horizontal axis ranges from $0 to $130,000 in increments of $13,000. The vertical axis ranges from 0.0000 to 1.0000 in increments of 0.1000. The plotted points in the line graph are as follows. (0, 0.0000), (13000, 0.4468), (26000, 0.7234), (39000, 0.7766), (52000, 0.8085), (65000, 0.8723), (78000, 0.9255), (91000, 0.9468), (104000, 0.9681), (117000, 0.9787), and (130000, 1.0000)."/>
          <p:cNvPicPr>
            <a:picLocks noChangeAspect="1"/>
          </p:cNvPicPr>
          <p:nvPr/>
        </p:nvPicPr>
        <p:blipFill>
          <a:blip r:embed="rId4"/>
          <a:stretch>
            <a:fillRect/>
          </a:stretch>
        </p:blipFill>
        <p:spPr>
          <a:xfrm>
            <a:off x="4572000" y="4115314"/>
            <a:ext cx="3637763" cy="1909574"/>
          </a:xfrm>
          <a:prstGeom prst="rect">
            <a:avLst/>
          </a:prstGeom>
        </p:spPr>
      </p:pic>
    </p:spTree>
    <p:extLst>
      <p:ext uri="{BB962C8B-B14F-4D97-AF65-F5344CB8AC3E}">
        <p14:creationId xmlns:p14="http://schemas.microsoft.com/office/powerpoint/2010/main" val="6316520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smtClean="0">
                <a:latin typeface="+mj-lt"/>
              </a:rPr>
              <a:t>Constructing Frequency Distributions Using PivotTables</a:t>
            </a:r>
            <a:endParaRPr lang="en-US" sz="3400" dirty="0">
              <a:latin typeface="+mj-lt"/>
            </a:endParaRPr>
          </a:p>
        </p:txBody>
      </p:sp>
      <p:sp>
        <p:nvSpPr>
          <p:cNvPr id="3" name="Text Placeholder 2"/>
          <p:cNvSpPr>
            <a:spLocks noGrp="1"/>
          </p:cNvSpPr>
          <p:nvPr>
            <p:ph type="body" idx="1"/>
          </p:nvPr>
        </p:nvSpPr>
        <p:spPr>
          <a:xfrm>
            <a:off x="457200" y="1600200"/>
            <a:ext cx="8103326" cy="4525963"/>
          </a:xfrm>
        </p:spPr>
        <p:txBody>
          <a:bodyPr/>
          <a:lstStyle/>
          <a:p>
            <a:pPr marL="256032" indent="-256032">
              <a:buSzPct val="100000"/>
            </a:pPr>
            <a:r>
              <a:rPr lang="en-US" sz="2400" dirty="0" smtClean="0">
                <a:latin typeface="+mn-lt"/>
              </a:rPr>
              <a:t>In the Purchase Orders</a:t>
            </a:r>
            <a:r>
              <a:rPr lang="en-US" sz="2400" dirty="0">
                <a:latin typeface="+mn-lt"/>
              </a:rPr>
              <a:t> </a:t>
            </a:r>
            <a:r>
              <a:rPr lang="en-US" sz="2400" dirty="0" smtClean="0">
                <a:latin typeface="+mn-lt"/>
              </a:rPr>
              <a:t>data</a:t>
            </a:r>
            <a:r>
              <a:rPr lang="en-US" sz="2400" dirty="0">
                <a:latin typeface="+mn-lt"/>
              </a:rPr>
              <a:t>, we can simply build a PivotTable to find a count of the </a:t>
            </a:r>
            <a:r>
              <a:rPr lang="en-US" sz="2400" dirty="0" smtClean="0">
                <a:latin typeface="+mn-lt"/>
              </a:rPr>
              <a:t>number of orders </a:t>
            </a:r>
            <a:r>
              <a:rPr lang="en-US" sz="2400" dirty="0">
                <a:latin typeface="+mn-lt"/>
              </a:rPr>
              <a:t>for each </a:t>
            </a:r>
            <a:r>
              <a:rPr lang="en-US" sz="2400" dirty="0" smtClean="0">
                <a:latin typeface="+mn-lt"/>
              </a:rPr>
              <a:t>item.</a:t>
            </a:r>
          </a:p>
          <a:p>
            <a:pPr marL="256032" indent="-256032">
              <a:buSzPct val="100000"/>
            </a:pPr>
            <a:r>
              <a:rPr lang="en-US" sz="2400" dirty="0" smtClean="0">
                <a:latin typeface="+mn-lt"/>
              </a:rPr>
              <a:t>For continuous </a:t>
            </a:r>
            <a:r>
              <a:rPr lang="en-US" sz="2400" dirty="0">
                <a:latin typeface="+mn-lt"/>
              </a:rPr>
              <a:t>numerical data, we can also use PivotTables to construct a grouped </a:t>
            </a:r>
            <a:r>
              <a:rPr lang="en-US" sz="2400" dirty="0" smtClean="0">
                <a:latin typeface="+mn-lt"/>
              </a:rPr>
              <a:t>frequency distribution.</a:t>
            </a:r>
            <a:endParaRPr lang="en-US" sz="2400" dirty="0">
              <a:latin typeface="+mn-lt"/>
            </a:endParaRPr>
          </a:p>
        </p:txBody>
      </p:sp>
    </p:spTree>
    <p:extLst>
      <p:ext uri="{BB962C8B-B14F-4D97-AF65-F5344CB8AC3E}">
        <p14:creationId xmlns:p14="http://schemas.microsoft.com/office/powerpoint/2010/main" val="4431957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3418"/>
            <a:ext cx="8229600" cy="1097280"/>
          </a:xfrm>
        </p:spPr>
        <p:txBody>
          <a:bodyPr/>
          <a:lstStyle/>
          <a:p>
            <a:r>
              <a:rPr lang="en-US" sz="2800" dirty="0"/>
              <a:t>Example 4.8:Constructing a Grouped Frequency Distribution Using PivotTables </a:t>
            </a:r>
            <a:r>
              <a:rPr lang="en-US" sz="2000" b="0" dirty="0" smtClean="0"/>
              <a:t>(1 </a:t>
            </a:r>
            <a:r>
              <a:rPr lang="en-US" sz="2000" b="0" dirty="0"/>
              <a:t>of 3)</a:t>
            </a:r>
            <a:endParaRPr lang="en-US" sz="2000" b="0" dirty="0">
              <a:latin typeface="+mj-lt"/>
            </a:endParaRPr>
          </a:p>
        </p:txBody>
      </p:sp>
      <p:sp>
        <p:nvSpPr>
          <p:cNvPr id="3" name="Text Placeholder 2"/>
          <p:cNvSpPr>
            <a:spLocks noGrp="1"/>
          </p:cNvSpPr>
          <p:nvPr>
            <p:ph type="body" idx="1"/>
          </p:nvPr>
        </p:nvSpPr>
        <p:spPr>
          <a:xfrm>
            <a:off x="457200" y="1600200"/>
            <a:ext cx="8229600" cy="1125583"/>
          </a:xfrm>
        </p:spPr>
        <p:txBody>
          <a:bodyPr/>
          <a:lstStyle/>
          <a:p>
            <a:pPr marL="429768" indent="-429768">
              <a:buSzPct val="100000"/>
              <a:buFont typeface="+mj-lt"/>
              <a:buAutoNum type="arabicPeriod"/>
            </a:pPr>
            <a:r>
              <a:rPr lang="en-US" sz="2400" dirty="0" smtClean="0">
                <a:latin typeface="+mn-lt"/>
              </a:rPr>
              <a:t>Using </a:t>
            </a:r>
            <a:r>
              <a:rPr lang="en-US" sz="2400" dirty="0">
                <a:latin typeface="+mn-lt"/>
              </a:rPr>
              <a:t>the Purchase Orders database, create a </a:t>
            </a:r>
            <a:r>
              <a:rPr lang="en-US" sz="2400" dirty="0" smtClean="0">
                <a:latin typeface="+mn-lt"/>
              </a:rPr>
              <a:t>PivotTable as shown:</a:t>
            </a:r>
            <a:endParaRPr lang="en-US" sz="2400" dirty="0">
              <a:latin typeface="+mn-lt"/>
            </a:endParaRPr>
          </a:p>
        </p:txBody>
      </p:sp>
      <p:pic>
        <p:nvPicPr>
          <p:cNvPr id="5" name="Picture 4" descr="An Excel table and a dialog box. The table has 27 rows from row 4 to row 30 and 2 columns, A and B. The columns have the following headings from left to right. Row labels, count of order number. The row entries are as follows. Row 4. $ 68.75, 1. Row 5. $ 82.50, 1. Row 6. $ 375.00, 1. Row 7. $ 467.50, 1. Row 8. $ 525.00, 1. Row 9. $ 2,700.00, 1. Row 10. $ 2,940.00, 1. Row 11. $ 3,062.50, 1. Row 12. $ 3,150.00, 1. Row 13. $ 3,185.00, 1. Row 14. $ 3,300.00, 1. Row 15. $ 3,562.50, 1. Row 16. $ 3,675.00, 1. Row 17. $ 3,705.00, 1. Row 18. $ 3,847.00, 1. Row 19. $ 4,425.00, 1. Row 20. $ 4,562.50, 1. Row 21. $ 5,292.50, 1. Row 22. $ 5,365.50, 1. Row 23. $ 6,075.00, 1. Row 24. $ 6,125.00, 1. Row 25. $ 6,277.50, 1. Row 26. $ 6,562.50, 1. Row 27. $ 6,750.00, 1. Row 28. $ 6,781.25, 1. Row 29. $ 6,875.00, 1. Row 30. $ 6,937.50, 1. The dialog box titled, Pivot table fields. A search entry box for choose fields to add to report. The pane below the search box contains 8 checkboxes, where checkboxes for  order number and cost per order are marked and those for item number, item description, item cost, quantity, start fraction A over P end fraction terms in months, and order date are not marked. Drag fields between areas below. Filters, columns, rows in cost per order and values in count of order number. An unmarked checkbox for defer layout update. The greyed out update button is at the bottom."/>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143" y="2881231"/>
            <a:ext cx="3846022" cy="3108960"/>
          </a:xfrm>
          <a:prstGeom prst="rect">
            <a:avLst/>
          </a:prstGeom>
        </p:spPr>
      </p:pic>
    </p:spTree>
    <p:extLst>
      <p:ext uri="{BB962C8B-B14F-4D97-AF65-F5344CB8AC3E}">
        <p14:creationId xmlns:p14="http://schemas.microsoft.com/office/powerpoint/2010/main" val="17275304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3582"/>
            <a:ext cx="8229600" cy="1097280"/>
          </a:xfrm>
        </p:spPr>
        <p:txBody>
          <a:bodyPr/>
          <a:lstStyle/>
          <a:p>
            <a:r>
              <a:rPr lang="en-US" sz="2800" dirty="0">
                <a:latin typeface="+mj-lt"/>
              </a:rPr>
              <a:t>Example 4.8:Constructing a Grouped Frequency Distribution Using PivotTables </a:t>
            </a:r>
            <a:r>
              <a:rPr lang="en-US" sz="2000" b="0" dirty="0" smtClean="0">
                <a:latin typeface="+mj-lt"/>
              </a:rPr>
              <a:t>(2 </a:t>
            </a:r>
            <a:r>
              <a:rPr lang="en-US" sz="2000" b="0" dirty="0">
                <a:latin typeface="+mj-lt"/>
              </a:rPr>
              <a:t>of </a:t>
            </a:r>
            <a:r>
              <a:rPr lang="en-US" sz="2000" b="0" dirty="0" smtClean="0">
                <a:latin typeface="+mj-lt"/>
              </a:rPr>
              <a:t>3)</a:t>
            </a:r>
            <a:endParaRPr lang="en-US" sz="2000" b="0" dirty="0">
              <a:latin typeface="+mj-lt"/>
            </a:endParaRPr>
          </a:p>
        </p:txBody>
      </p:sp>
      <p:sp>
        <p:nvSpPr>
          <p:cNvPr id="3" name="Text Placeholder 2"/>
          <p:cNvSpPr>
            <a:spLocks noGrp="1"/>
          </p:cNvSpPr>
          <p:nvPr>
            <p:ph type="body" idx="1"/>
          </p:nvPr>
        </p:nvSpPr>
        <p:spPr>
          <a:xfrm>
            <a:off x="457200" y="1698255"/>
            <a:ext cx="8229600" cy="1723818"/>
          </a:xfrm>
        </p:spPr>
        <p:txBody>
          <a:bodyPr/>
          <a:lstStyle/>
          <a:p>
            <a:pPr marL="429768" indent="-429768">
              <a:buSzPct val="100000"/>
              <a:buFont typeface="+mj-lt"/>
              <a:buAutoNum type="arabicPeriod" startAt="2"/>
            </a:pPr>
            <a:r>
              <a:rPr lang="en-US" sz="2400" dirty="0" smtClean="0">
                <a:latin typeface="+mn-lt"/>
              </a:rPr>
              <a:t>Click </a:t>
            </a:r>
            <a:r>
              <a:rPr lang="en-US" sz="2400" dirty="0">
                <a:latin typeface="+mn-lt"/>
              </a:rPr>
              <a:t>on any value in the Row Labels column</a:t>
            </a:r>
            <a:r>
              <a:rPr lang="en-US" sz="2400" dirty="0" smtClean="0">
                <a:latin typeface="+mn-lt"/>
              </a:rPr>
              <a:t>, and </a:t>
            </a:r>
            <a:r>
              <a:rPr lang="en-US" sz="2400" dirty="0">
                <a:latin typeface="+mn-lt"/>
              </a:rPr>
              <a:t>from the Analyze tab for PivotTable Tools, select </a:t>
            </a:r>
            <a:r>
              <a:rPr lang="en-US" sz="2400" dirty="0" smtClean="0">
                <a:latin typeface="+mn-lt"/>
              </a:rPr>
              <a:t>Group Field</a:t>
            </a:r>
            <a:r>
              <a:rPr lang="en-US" sz="2400" dirty="0">
                <a:latin typeface="+mn-lt"/>
              </a:rPr>
              <a:t>. Edit the dialog to start at 0 and end at 130000, </a:t>
            </a:r>
            <a:r>
              <a:rPr lang="en-US" sz="2400" dirty="0" smtClean="0">
                <a:latin typeface="+mn-lt"/>
              </a:rPr>
              <a:t>and use </a:t>
            </a:r>
            <a:r>
              <a:rPr lang="en-US" sz="2400" dirty="0">
                <a:latin typeface="+mn-lt"/>
              </a:rPr>
              <a:t>26000 as the group </a:t>
            </a:r>
            <a:r>
              <a:rPr lang="en-US" sz="2400" dirty="0" smtClean="0">
                <a:latin typeface="+mn-lt"/>
              </a:rPr>
              <a:t>range.</a:t>
            </a:r>
            <a:endParaRPr lang="en-US" sz="2400" dirty="0">
              <a:latin typeface="+mn-lt"/>
            </a:endParaRPr>
          </a:p>
        </p:txBody>
      </p:sp>
      <p:pic>
        <p:nvPicPr>
          <p:cNvPr id="5" name="Picture 4" descr="An Excel table and a dialog box. The table has 11 rows from row 4 to row 14 and 2 columns, A and B. The columns have the following headings from left to right. Row labels, count of order number. The row entries are as follows. Row 4. $ 68.75, 1. Row 5. $ 82.50, 1. Row 6. $ 375.00, 1. Row 7. $ 467.50, 1. Row 8. $ 525.00, 1. Row 9. $ 2,700.00, 1. Row 10. $ 2,940.00, 1. Row 11. $ 3,062.50, 1. Row 12. $ 3,150.00, 1. Row 13. $ 3,185.00, 1. Row 14. $ 3,300.00, 1. The dialog box titled, Grouping has the section Auto that contains three entry boxes for an unmarked checkbox, starting at, containing 0 in it, an unmarked checkbox for ending at, containing 130000 in it, and By, containing, 26000 in it. The Ok button is selec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869" y="3764964"/>
            <a:ext cx="3980450" cy="2027697"/>
          </a:xfrm>
          <a:prstGeom prst="rect">
            <a:avLst/>
          </a:prstGeom>
        </p:spPr>
      </p:pic>
    </p:spTree>
    <p:extLst>
      <p:ext uri="{BB962C8B-B14F-4D97-AF65-F5344CB8AC3E}">
        <p14:creationId xmlns:p14="http://schemas.microsoft.com/office/powerpoint/2010/main" val="4821988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5961"/>
            <a:ext cx="8229600" cy="1097280"/>
          </a:xfrm>
        </p:spPr>
        <p:txBody>
          <a:bodyPr/>
          <a:lstStyle/>
          <a:p>
            <a:r>
              <a:rPr lang="en-US" sz="2800" dirty="0">
                <a:latin typeface="+mj-lt"/>
              </a:rPr>
              <a:t>Example 4.8:Constructing a Grouped Frequency Distribution Using PivotTables </a:t>
            </a:r>
            <a:r>
              <a:rPr lang="en-US" sz="2000" b="0" dirty="0" smtClean="0">
                <a:latin typeface="+mj-lt"/>
              </a:rPr>
              <a:t>(3 </a:t>
            </a:r>
            <a:r>
              <a:rPr lang="en-US" sz="2000" b="0" dirty="0">
                <a:latin typeface="+mj-lt"/>
              </a:rPr>
              <a:t>of 3)</a:t>
            </a:r>
            <a:endParaRPr lang="en-US" sz="1600" b="0" dirty="0">
              <a:latin typeface="+mj-lt"/>
            </a:endParaRPr>
          </a:p>
        </p:txBody>
      </p:sp>
      <p:sp>
        <p:nvSpPr>
          <p:cNvPr id="3" name="Text Placeholder 2"/>
          <p:cNvSpPr>
            <a:spLocks noGrp="1"/>
          </p:cNvSpPr>
          <p:nvPr>
            <p:ph type="body" idx="1"/>
          </p:nvPr>
        </p:nvSpPr>
        <p:spPr>
          <a:xfrm>
            <a:off x="457200" y="1730829"/>
            <a:ext cx="8229600" cy="820784"/>
          </a:xfrm>
        </p:spPr>
        <p:txBody>
          <a:bodyPr/>
          <a:lstStyle/>
          <a:p>
            <a:pPr marL="256032" indent="-256032">
              <a:buSzPct val="100000"/>
            </a:pPr>
            <a:r>
              <a:rPr lang="en-US" sz="2400" dirty="0" smtClean="0">
                <a:latin typeface="+mn-lt"/>
              </a:rPr>
              <a:t>Grouped frequency distribution results:</a:t>
            </a:r>
            <a:endParaRPr lang="en-US" sz="2400" dirty="0">
              <a:latin typeface="+mn-lt"/>
            </a:endParaRPr>
          </a:p>
        </p:txBody>
      </p:sp>
      <p:pic>
        <p:nvPicPr>
          <p:cNvPr id="6" name="Picture 5" descr="An Excel table has 6 rows from row 6 to row 9 and 2 columns, A and B. The columns have the following headings from left to right. Row labels , Count of order Number. The row entries are as follows. Row 4. 0 to 26000, 68. Row 5. 26000 to 52000, 8. Row 6. 52000 to 78000, 11. Row 7. 78000 to 104000, 4. Row 8. 104000 to 130000, 3. Row 9. Grand Total, 9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343" y="2822665"/>
            <a:ext cx="4608576" cy="2968752"/>
          </a:xfrm>
          <a:prstGeom prst="rect">
            <a:avLst/>
          </a:prstGeom>
        </p:spPr>
      </p:pic>
    </p:spTree>
    <p:extLst>
      <p:ext uri="{BB962C8B-B14F-4D97-AF65-F5344CB8AC3E}">
        <p14:creationId xmlns:p14="http://schemas.microsoft.com/office/powerpoint/2010/main" val="10976652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Percentiles</a:t>
            </a:r>
            <a:endParaRPr sz="3600" b="1" i="0" u="none" strike="noStrike" cap="none" dirty="0">
              <a:solidFill>
                <a:srgbClr val="007FA3"/>
              </a:solidFill>
              <a:latin typeface="+mj-lt"/>
              <a:ea typeface="Arial"/>
              <a:cs typeface="Arial"/>
              <a:sym typeface="Arial"/>
            </a:endParaRPr>
          </a:p>
        </p:txBody>
      </p:sp>
      <p:sp>
        <p:nvSpPr>
          <p:cNvPr id="607" name="Text placeholder 2"/>
          <p:cNvSpPr txBox="1">
            <a:spLocks noGrp="1"/>
          </p:cNvSpPr>
          <p:nvPr>
            <p:ph type="body" idx="1"/>
          </p:nvPr>
        </p:nvSpPr>
        <p:spPr>
          <a:xfrm>
            <a:off x="457200" y="1600200"/>
            <a:ext cx="8229600" cy="1384832"/>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chemeClr val="dk1"/>
                </a:solidFill>
                <a:latin typeface="+mn-lt"/>
                <a:ea typeface="Arial"/>
                <a:cs typeface="Arial"/>
                <a:sym typeface="Arial"/>
              </a:rPr>
              <a:t>The </a:t>
            </a:r>
            <a:r>
              <a:rPr lang="en-US" sz="2000" b="1" i="1" u="none" strike="noStrike" cap="none" dirty="0">
                <a:solidFill>
                  <a:schemeClr val="dk1"/>
                </a:solidFill>
                <a:latin typeface="+mn-lt"/>
                <a:ea typeface="Arial"/>
                <a:cs typeface="Arial"/>
                <a:sym typeface="Arial"/>
              </a:rPr>
              <a:t>k</a:t>
            </a:r>
            <a:r>
              <a:rPr lang="en-US" sz="2000" b="1" i="0" u="none" strike="noStrike" cap="none" baseline="30000" dirty="0">
                <a:solidFill>
                  <a:schemeClr val="dk1"/>
                </a:solidFill>
                <a:latin typeface="+mn-lt"/>
                <a:ea typeface="Arial"/>
                <a:cs typeface="Arial"/>
                <a:sym typeface="Arial"/>
              </a:rPr>
              <a:t>th</a:t>
            </a:r>
            <a:r>
              <a:rPr lang="en-US" sz="2000" b="1" i="0" u="none" strike="noStrike" cap="none" dirty="0">
                <a:solidFill>
                  <a:schemeClr val="dk1"/>
                </a:solidFill>
                <a:latin typeface="+mn-lt"/>
                <a:ea typeface="Arial"/>
                <a:cs typeface="Arial"/>
                <a:sym typeface="Arial"/>
              </a:rPr>
              <a:t> percentile </a:t>
            </a:r>
            <a:r>
              <a:rPr lang="en-US" sz="2000" b="0" i="0" u="none" strike="noStrike" cap="none" dirty="0">
                <a:solidFill>
                  <a:schemeClr val="dk1"/>
                </a:solidFill>
                <a:latin typeface="+mn-lt"/>
                <a:ea typeface="Arial"/>
                <a:cs typeface="Arial"/>
                <a:sym typeface="Arial"/>
              </a:rPr>
              <a:t>is a value at or below which at least </a:t>
            </a:r>
            <a:r>
              <a:rPr lang="en-US" sz="2000" b="0" i="1" u="none" strike="noStrike" cap="none" dirty="0">
                <a:solidFill>
                  <a:schemeClr val="dk1"/>
                </a:solidFill>
                <a:latin typeface="+mn-lt"/>
                <a:ea typeface="Arial"/>
                <a:cs typeface="Arial"/>
                <a:sym typeface="Arial"/>
              </a:rPr>
              <a:t>k</a:t>
            </a:r>
            <a:r>
              <a:rPr lang="en-US" sz="2000" b="0" i="0" u="none" strike="noStrike" cap="none" dirty="0">
                <a:solidFill>
                  <a:schemeClr val="dk1"/>
                </a:solidFill>
                <a:latin typeface="+mn-lt"/>
                <a:ea typeface="Arial"/>
                <a:cs typeface="Arial"/>
                <a:sym typeface="Arial"/>
              </a:rPr>
              <a:t> percent of the observations lie. The most common way to compute the </a:t>
            </a:r>
            <a:r>
              <a:rPr lang="en-US" sz="2000" b="0" i="1" u="none" strike="noStrike" cap="none" dirty="0">
                <a:solidFill>
                  <a:schemeClr val="dk1"/>
                </a:solidFill>
                <a:latin typeface="+mn-lt"/>
                <a:ea typeface="Arial"/>
                <a:cs typeface="Arial"/>
                <a:sym typeface="Arial"/>
              </a:rPr>
              <a:t>k</a:t>
            </a:r>
            <a:r>
              <a:rPr lang="en-US" sz="2000" b="0" i="0" u="none" strike="noStrike" cap="none" baseline="30000" dirty="0">
                <a:solidFill>
                  <a:schemeClr val="dk1"/>
                </a:solidFill>
                <a:latin typeface="+mn-lt"/>
                <a:ea typeface="Arial"/>
                <a:cs typeface="Arial"/>
                <a:sym typeface="Arial"/>
              </a:rPr>
              <a:t>th</a:t>
            </a:r>
            <a:r>
              <a:rPr lang="en-US" sz="2000" b="0" i="0" u="none" strike="noStrike" cap="none" dirty="0">
                <a:solidFill>
                  <a:schemeClr val="dk1"/>
                </a:solidFill>
                <a:latin typeface="+mn-lt"/>
                <a:ea typeface="Arial"/>
                <a:cs typeface="Arial"/>
                <a:sym typeface="Arial"/>
              </a:rPr>
              <a:t> percentile is to order the data values from smallest to largest and calculate the rank of the </a:t>
            </a:r>
            <a:r>
              <a:rPr lang="en-US" sz="2000" b="0" i="1" u="none" strike="noStrike" cap="none" dirty="0">
                <a:solidFill>
                  <a:schemeClr val="dk1"/>
                </a:solidFill>
                <a:latin typeface="+mn-lt"/>
                <a:ea typeface="Arial"/>
                <a:cs typeface="Arial"/>
                <a:sym typeface="Arial"/>
              </a:rPr>
              <a:t>k</a:t>
            </a:r>
            <a:r>
              <a:rPr lang="en-US" sz="2000" b="0" i="0" u="none" strike="noStrike" cap="none" baseline="30000" dirty="0">
                <a:solidFill>
                  <a:schemeClr val="dk1"/>
                </a:solidFill>
                <a:latin typeface="+mn-lt"/>
                <a:ea typeface="Arial"/>
                <a:cs typeface="Arial"/>
                <a:sym typeface="Arial"/>
              </a:rPr>
              <a:t>th</a:t>
            </a:r>
            <a:r>
              <a:rPr lang="en-US" sz="2000" b="0" i="0" u="none" strike="noStrike" cap="none" dirty="0">
                <a:solidFill>
                  <a:schemeClr val="dk1"/>
                </a:solidFill>
                <a:latin typeface="+mn-lt"/>
                <a:ea typeface="Arial"/>
                <a:cs typeface="Arial"/>
                <a:sym typeface="Arial"/>
              </a:rPr>
              <a:t> percentile using the formula:</a:t>
            </a:r>
            <a:endParaRPr sz="2000" b="0" i="0" u="none" strike="noStrike" cap="none" dirty="0">
              <a:solidFill>
                <a:schemeClr val="dk1"/>
              </a:solidFill>
              <a:latin typeface="+mn-lt"/>
              <a:ea typeface="Arial"/>
              <a:cs typeface="Arial"/>
              <a:sym typeface="Arial"/>
            </a:endParaRPr>
          </a:p>
        </p:txBody>
      </p:sp>
      <p:graphicFrame>
        <p:nvGraphicFramePr>
          <p:cNvPr id="3" name="Object 2" descr="start fraction n k over 100 end fraction + 0.5,This equation is labeled, 4.3"/>
          <p:cNvGraphicFramePr>
            <a:graphicFrameLocks noChangeAspect="1"/>
          </p:cNvGraphicFramePr>
          <p:nvPr>
            <p:extLst>
              <p:ext uri="{D42A27DB-BD31-4B8C-83A1-F6EECF244321}">
                <p14:modId xmlns:p14="http://schemas.microsoft.com/office/powerpoint/2010/main" val="1176613333"/>
              </p:ext>
            </p:extLst>
          </p:nvPr>
        </p:nvGraphicFramePr>
        <p:xfrm>
          <a:off x="3513138" y="3157538"/>
          <a:ext cx="1982787" cy="608012"/>
        </p:xfrm>
        <a:graphic>
          <a:graphicData uri="http://schemas.openxmlformats.org/presentationml/2006/ole">
            <mc:AlternateContent xmlns:mc="http://schemas.openxmlformats.org/markup-compatibility/2006">
              <mc:Choice xmlns:v="urn:schemas-microsoft-com:vml" Requires="v">
                <p:oleObj spid="_x0000_s62430" name="Equation" r:id="rId4" imgW="2400120" imgH="736560" progId="Equation.DSMT4">
                  <p:embed/>
                </p:oleObj>
              </mc:Choice>
              <mc:Fallback>
                <p:oleObj name="Equation" r:id="rId4" imgW="2400120" imgH="736560" progId="Equation.DSMT4">
                  <p:embed/>
                  <p:pic>
                    <p:nvPicPr>
                      <p:cNvPr id="0" name=""/>
                      <p:cNvPicPr/>
                      <p:nvPr/>
                    </p:nvPicPr>
                    <p:blipFill>
                      <a:blip r:embed="rId5"/>
                      <a:stretch>
                        <a:fillRect/>
                      </a:stretch>
                    </p:blipFill>
                    <p:spPr>
                      <a:xfrm>
                        <a:off x="3513138" y="3157538"/>
                        <a:ext cx="1982787" cy="608012"/>
                      </a:xfrm>
                      <a:prstGeom prst="rect">
                        <a:avLst/>
                      </a:prstGeom>
                    </p:spPr>
                  </p:pic>
                </p:oleObj>
              </mc:Fallback>
            </mc:AlternateContent>
          </a:graphicData>
        </a:graphic>
      </p:graphicFrame>
      <p:sp>
        <p:nvSpPr>
          <p:cNvPr id="609" name="Text placeholder 3"/>
          <p:cNvSpPr txBox="1">
            <a:spLocks noGrp="1"/>
          </p:cNvSpPr>
          <p:nvPr>
            <p:ph type="body" idx="2"/>
          </p:nvPr>
        </p:nvSpPr>
        <p:spPr>
          <a:xfrm>
            <a:off x="473739" y="4027793"/>
            <a:ext cx="8229600" cy="933782"/>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chemeClr val="dk1"/>
                </a:solidFill>
                <a:latin typeface="+mn-lt"/>
                <a:ea typeface="Arial"/>
                <a:cs typeface="Arial"/>
                <a:sym typeface="Arial"/>
              </a:rPr>
              <a:t>Statistical software use different methods that often involve interpolating between ranks instead of rounding, thus producing different results.</a:t>
            </a:r>
            <a:endParaRPr sz="2000" b="0" i="0" u="none" strike="noStrike" cap="none" dirty="0">
              <a:solidFill>
                <a:schemeClr val="dk1"/>
              </a:solidFill>
              <a:latin typeface="+mn-lt"/>
              <a:ea typeface="Arial"/>
              <a:cs typeface="Arial"/>
              <a:sym typeface="Arial"/>
            </a:endParaRPr>
          </a:p>
        </p:txBody>
      </p:sp>
      <p:sp>
        <p:nvSpPr>
          <p:cNvPr id="610" name="Text placeholder 4"/>
          <p:cNvSpPr txBox="1">
            <a:spLocks noGrp="1"/>
          </p:cNvSpPr>
          <p:nvPr>
            <p:ph type="body" idx="3"/>
          </p:nvPr>
        </p:nvSpPr>
        <p:spPr>
          <a:xfrm>
            <a:off x="646148" y="5142256"/>
            <a:ext cx="3002591" cy="319488"/>
          </a:xfrm>
          <a:prstGeom prst="rect">
            <a:avLst/>
          </a:prstGeom>
          <a:noFill/>
          <a:ln>
            <a:noFill/>
          </a:ln>
        </p:spPr>
        <p:txBody>
          <a:bodyPr spcFirstLastPara="1" wrap="square" lIns="0" tIns="0" rIns="0" bIns="0" anchor="b" anchorCtr="0">
            <a:noAutofit/>
          </a:bodyPr>
          <a:lstStyle/>
          <a:p>
            <a:pPr marL="742950" marR="0" lvl="1" indent="-285750" algn="l" rtl="0">
              <a:spcAft>
                <a:spcPts val="0"/>
              </a:spcAft>
              <a:buClr>
                <a:srgbClr val="007FA3"/>
              </a:buClr>
              <a:buSzPts val="1800"/>
              <a:buFont typeface="Arial"/>
              <a:buChar char="–"/>
            </a:pPr>
            <a:r>
              <a:rPr lang="en-US" sz="2000" b="0" i="0" u="none" strike="noStrike" cap="none" dirty="0">
                <a:solidFill>
                  <a:schemeClr val="dk1"/>
                </a:solidFill>
                <a:latin typeface="+mn-lt"/>
                <a:sym typeface="Arial"/>
              </a:rPr>
              <a:t>The Excel function</a:t>
            </a:r>
            <a:endParaRPr sz="2000" dirty="0">
              <a:latin typeface="+mn-lt"/>
            </a:endParaRPr>
          </a:p>
        </p:txBody>
      </p:sp>
      <p:graphicFrame>
        <p:nvGraphicFramePr>
          <p:cNvPr id="4" name="Object 3" descr="P E R C E N T I L E period I N C left parenthesis array, k right parenthesis"/>
          <p:cNvGraphicFramePr>
            <a:graphicFrameLocks noChangeAspect="1"/>
          </p:cNvGraphicFramePr>
          <p:nvPr>
            <p:extLst>
              <p:ext uri="{D42A27DB-BD31-4B8C-83A1-F6EECF244321}">
                <p14:modId xmlns:p14="http://schemas.microsoft.com/office/powerpoint/2010/main" val="1251437459"/>
              </p:ext>
            </p:extLst>
          </p:nvPr>
        </p:nvGraphicFramePr>
        <p:xfrm>
          <a:off x="3911978" y="5170908"/>
          <a:ext cx="1879600" cy="203200"/>
        </p:xfrm>
        <a:graphic>
          <a:graphicData uri="http://schemas.openxmlformats.org/presentationml/2006/ole">
            <mc:AlternateContent xmlns:mc="http://schemas.openxmlformats.org/markup-compatibility/2006">
              <mc:Choice xmlns:v="urn:schemas-microsoft-com:vml" Requires="v">
                <p:oleObj spid="_x0000_s62431" name="Equation" r:id="rId6" imgW="1879560" imgH="203040" progId="Equation.DSMT4">
                  <p:embed/>
                </p:oleObj>
              </mc:Choice>
              <mc:Fallback>
                <p:oleObj name="Equation" r:id="rId6" imgW="1879560" imgH="203040" progId="Equation.DSMT4">
                  <p:embed/>
                  <p:pic>
                    <p:nvPicPr>
                      <p:cNvPr id="0" name=""/>
                      <p:cNvPicPr/>
                      <p:nvPr/>
                    </p:nvPicPr>
                    <p:blipFill>
                      <a:blip r:embed="rId7"/>
                      <a:stretch>
                        <a:fillRect/>
                      </a:stretch>
                    </p:blipFill>
                    <p:spPr>
                      <a:xfrm>
                        <a:off x="3911978" y="5170908"/>
                        <a:ext cx="1879600" cy="203200"/>
                      </a:xfrm>
                      <a:prstGeom prst="rect">
                        <a:avLst/>
                      </a:prstGeom>
                    </p:spPr>
                  </p:pic>
                </p:oleObj>
              </mc:Fallback>
            </mc:AlternateContent>
          </a:graphicData>
        </a:graphic>
      </p:graphicFrame>
      <p:sp>
        <p:nvSpPr>
          <p:cNvPr id="612" name="Text placeholder 5"/>
          <p:cNvSpPr txBox="1">
            <a:spLocks noGrp="1"/>
          </p:cNvSpPr>
          <p:nvPr>
            <p:ph type="body" idx="4"/>
          </p:nvPr>
        </p:nvSpPr>
        <p:spPr>
          <a:xfrm>
            <a:off x="5989524" y="5095369"/>
            <a:ext cx="2494696" cy="292594"/>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007FA3"/>
              </a:buClr>
              <a:buSzPts val="1800"/>
              <a:buFont typeface="Arial"/>
              <a:buNone/>
            </a:pPr>
            <a:r>
              <a:rPr lang="en-US" sz="2000" b="0" i="0" u="none" strike="noStrike" cap="none" dirty="0">
                <a:solidFill>
                  <a:schemeClr val="dk1"/>
                </a:solidFill>
                <a:latin typeface="+mn-lt"/>
                <a:ea typeface="Arial"/>
                <a:cs typeface="Arial"/>
                <a:sym typeface="Arial"/>
              </a:rPr>
              <a:t>computes the </a:t>
            </a:r>
            <a:r>
              <a:rPr lang="en-US" sz="2000" b="0" i="1" u="none" strike="noStrike" cap="none" dirty="0">
                <a:solidFill>
                  <a:schemeClr val="dk1"/>
                </a:solidFill>
                <a:latin typeface="+mn-lt"/>
                <a:ea typeface="Arial"/>
                <a:cs typeface="Arial"/>
                <a:sym typeface="Arial"/>
              </a:rPr>
              <a:t>k</a:t>
            </a:r>
            <a:r>
              <a:rPr lang="en-US" sz="2000" b="0" i="0" u="none" strike="noStrike" cap="none" baseline="30000" dirty="0">
                <a:solidFill>
                  <a:schemeClr val="dk1"/>
                </a:solidFill>
                <a:latin typeface="+mn-lt"/>
                <a:ea typeface="Arial"/>
                <a:cs typeface="Arial"/>
                <a:sym typeface="Arial"/>
              </a:rPr>
              <a:t>th</a:t>
            </a:r>
            <a:endParaRPr sz="2000" b="0" i="0" u="none" strike="noStrike" cap="none" dirty="0">
              <a:solidFill>
                <a:schemeClr val="dk1"/>
              </a:solidFill>
              <a:latin typeface="+mn-lt"/>
              <a:ea typeface="Arial"/>
              <a:cs typeface="Arial"/>
              <a:sym typeface="Arial"/>
            </a:endParaRPr>
          </a:p>
        </p:txBody>
      </p:sp>
      <p:sp>
        <p:nvSpPr>
          <p:cNvPr id="613" name="Text placeholder 6"/>
          <p:cNvSpPr txBox="1">
            <a:spLocks noGrp="1"/>
          </p:cNvSpPr>
          <p:nvPr>
            <p:ph type="body" idx="5"/>
          </p:nvPr>
        </p:nvSpPr>
        <p:spPr>
          <a:xfrm>
            <a:off x="1178773" y="5583441"/>
            <a:ext cx="7485377" cy="580948"/>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007FA3"/>
              </a:buClr>
              <a:buSzPts val="1800"/>
              <a:buFont typeface="Arial"/>
              <a:buNone/>
            </a:pPr>
            <a:r>
              <a:rPr lang="en-US" sz="2000" b="0" i="0" u="none" strike="noStrike" cap="none" dirty="0">
                <a:solidFill>
                  <a:schemeClr val="dk1"/>
                </a:solidFill>
                <a:latin typeface="+mn-lt"/>
                <a:ea typeface="Arial"/>
                <a:cs typeface="Arial"/>
                <a:sym typeface="Arial"/>
              </a:rPr>
              <a:t>percentile of data in the range specified in the array field, where </a:t>
            </a:r>
            <a:r>
              <a:rPr lang="en-US" sz="2000" b="0" i="1" u="none" strike="noStrike" cap="none" dirty="0">
                <a:solidFill>
                  <a:schemeClr val="dk1"/>
                </a:solidFill>
                <a:latin typeface="+mn-lt"/>
                <a:ea typeface="Arial"/>
                <a:cs typeface="Arial"/>
                <a:sym typeface="Arial"/>
              </a:rPr>
              <a:t>k</a:t>
            </a:r>
            <a:r>
              <a:rPr lang="en-US" sz="2000" b="0" i="0" u="none" strike="noStrike" cap="none" dirty="0">
                <a:solidFill>
                  <a:schemeClr val="dk1"/>
                </a:solidFill>
                <a:latin typeface="+mn-lt"/>
                <a:ea typeface="Arial"/>
                <a:cs typeface="Arial"/>
                <a:sym typeface="Arial"/>
              </a:rPr>
              <a:t> is in the range 0 to 1, inclusive (i.e., including 0 and 1).</a:t>
            </a:r>
            <a:endParaRPr sz="2000" b="0" i="0" u="none" strike="noStrike" cap="none" dirty="0">
              <a:solidFill>
                <a:schemeClr val="dk1"/>
              </a:solidFill>
              <a:latin typeface="+mn-lt"/>
              <a:ea typeface="Arial"/>
              <a:cs typeface="Arial"/>
              <a:sym typeface="Arial"/>
            </a:endParaRPr>
          </a:p>
        </p:txBody>
      </p:sp>
    </p:spTree>
    <p:extLst>
      <p:ext uri="{BB962C8B-B14F-4D97-AF65-F5344CB8AC3E}">
        <p14:creationId xmlns:p14="http://schemas.microsoft.com/office/powerpoint/2010/main" val="5798658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Metrics and Data Classification</a:t>
            </a:r>
            <a:endParaRPr sz="3600" b="1" i="0" u="none" strike="noStrike" cap="none" dirty="0">
              <a:solidFill>
                <a:srgbClr val="007FA3"/>
              </a:solidFill>
              <a:latin typeface="+mj-lt"/>
              <a:ea typeface="Arial"/>
              <a:cs typeface="Arial"/>
              <a:sym typeface="Arial"/>
            </a:endParaRPr>
          </a:p>
        </p:txBody>
      </p:sp>
      <p:sp>
        <p:nvSpPr>
          <p:cNvPr id="310" name="Text placeholder 2"/>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1" i="0" u="none" strike="noStrike" cap="none" dirty="0">
                <a:solidFill>
                  <a:srgbClr val="000000"/>
                </a:solidFill>
                <a:latin typeface="+mn-lt"/>
                <a:sym typeface="Arial"/>
              </a:rPr>
              <a:t>Metric</a:t>
            </a:r>
            <a:r>
              <a:rPr lang="en-US" sz="2400" b="0" i="0" u="none" strike="noStrike" cap="none" dirty="0">
                <a:solidFill>
                  <a:srgbClr val="000000"/>
                </a:solidFill>
                <a:latin typeface="+mn-lt"/>
                <a:sym typeface="Arial"/>
              </a:rPr>
              <a:t> - a unit of measurement that provides a way to objectively quantify performance.</a:t>
            </a:r>
            <a:endParaRPr sz="2400" dirty="0">
              <a:latin typeface="+mn-lt"/>
            </a:endParaRPr>
          </a:p>
          <a:p>
            <a:pPr marL="255650" marR="0" lvl="0" indent="-255650" algn="l" rtl="0">
              <a:spcAft>
                <a:spcPts val="0"/>
              </a:spcAft>
              <a:buClr>
                <a:srgbClr val="007FA3"/>
              </a:buClr>
              <a:buSzPts val="2400"/>
              <a:buFont typeface="Arial"/>
              <a:buChar char="•"/>
            </a:pPr>
            <a:r>
              <a:rPr lang="en-US" sz="2400" b="1" i="0" u="none" strike="noStrike" cap="none" dirty="0">
                <a:solidFill>
                  <a:srgbClr val="000000"/>
                </a:solidFill>
                <a:latin typeface="+mn-lt"/>
                <a:sym typeface="Arial"/>
              </a:rPr>
              <a:t>Measurement</a:t>
            </a:r>
            <a:r>
              <a:rPr lang="en-US" sz="2400" b="0" i="0" u="none" strike="noStrike" cap="none" dirty="0">
                <a:solidFill>
                  <a:srgbClr val="000000"/>
                </a:solidFill>
                <a:latin typeface="+mn-lt"/>
                <a:sym typeface="Arial"/>
              </a:rPr>
              <a:t> - the act of obtaining data associated with a metric.</a:t>
            </a:r>
            <a:endParaRPr sz="2400" dirty="0">
              <a:latin typeface="+mn-lt"/>
            </a:endParaRPr>
          </a:p>
          <a:p>
            <a:pPr marL="255650" marR="0" lvl="0" indent="-255650" algn="l" rtl="0">
              <a:spcAft>
                <a:spcPts val="0"/>
              </a:spcAft>
              <a:buClr>
                <a:srgbClr val="007FA3"/>
              </a:buClr>
              <a:buSzPts val="2400"/>
              <a:buFont typeface="Arial"/>
              <a:buChar char="•"/>
            </a:pPr>
            <a:r>
              <a:rPr lang="en-US" sz="2400" b="1" i="0" u="none" strike="noStrike" cap="none" dirty="0">
                <a:solidFill>
                  <a:srgbClr val="000000"/>
                </a:solidFill>
                <a:latin typeface="+mn-lt"/>
                <a:sym typeface="Arial"/>
              </a:rPr>
              <a:t>Measures</a:t>
            </a:r>
            <a:r>
              <a:rPr lang="en-US" sz="2400" b="0" i="0" u="none" strike="noStrike" cap="none" dirty="0">
                <a:solidFill>
                  <a:srgbClr val="000000"/>
                </a:solidFill>
                <a:latin typeface="+mn-lt"/>
                <a:sym typeface="Arial"/>
              </a:rPr>
              <a:t> - numerical values associated with a metric.</a:t>
            </a:r>
            <a:endParaRPr sz="2400" b="0" i="0" u="none" strike="noStrike" cap="none" dirty="0">
              <a:solidFill>
                <a:srgbClr val="000000"/>
              </a:solidFill>
              <a:latin typeface="+mn-lt"/>
              <a:sym typeface="Arial"/>
            </a:endParaRPr>
          </a:p>
        </p:txBody>
      </p:sp>
    </p:spTree>
    <p:extLst>
      <p:ext uri="{BB962C8B-B14F-4D97-AF65-F5344CB8AC3E}">
        <p14:creationId xmlns:p14="http://schemas.microsoft.com/office/powerpoint/2010/main" val="11493274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Examples </a:t>
            </a:r>
            <a:r>
              <a:rPr lang="en-US" sz="3600" b="1" i="0" u="none" strike="noStrike" cap="none" dirty="0" smtClean="0">
                <a:solidFill>
                  <a:srgbClr val="007FA3"/>
                </a:solidFill>
                <a:latin typeface="+mj-lt"/>
                <a:ea typeface="Arial"/>
                <a:cs typeface="Arial"/>
                <a:sym typeface="Arial"/>
              </a:rPr>
              <a:t>4.9 and 4.10: </a:t>
            </a:r>
            <a:r>
              <a:rPr lang="en-US" sz="3600" b="1" i="0" u="none" strike="noStrike" cap="none" dirty="0">
                <a:solidFill>
                  <a:srgbClr val="007FA3"/>
                </a:solidFill>
                <a:latin typeface="+mj-lt"/>
                <a:ea typeface="Arial"/>
                <a:cs typeface="Arial"/>
                <a:sym typeface="Arial"/>
              </a:rPr>
              <a:t>Computing Percentiles</a:t>
            </a:r>
            <a:endParaRPr sz="3600" b="1" i="0" u="none" strike="noStrike" cap="none" dirty="0">
              <a:solidFill>
                <a:srgbClr val="007FA3"/>
              </a:solidFill>
              <a:latin typeface="+mj-lt"/>
              <a:ea typeface="Arial"/>
              <a:cs typeface="Arial"/>
              <a:sym typeface="Arial"/>
            </a:endParaRPr>
          </a:p>
        </p:txBody>
      </p:sp>
      <p:sp>
        <p:nvSpPr>
          <p:cNvPr id="619" name="Text placeholder 2"/>
          <p:cNvSpPr txBox="1">
            <a:spLocks noGrp="1"/>
          </p:cNvSpPr>
          <p:nvPr>
            <p:ph type="body" idx="1"/>
          </p:nvPr>
        </p:nvSpPr>
        <p:spPr>
          <a:xfrm>
            <a:off x="492369" y="1573423"/>
            <a:ext cx="8229600" cy="521296"/>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chemeClr val="dk1"/>
                </a:solidFill>
                <a:latin typeface="+mn-lt"/>
                <a:sym typeface="Arial"/>
              </a:rPr>
              <a:t>Compute the 90</a:t>
            </a:r>
            <a:r>
              <a:rPr lang="en-US" sz="1800" b="0" i="0" u="none" strike="noStrike" cap="none" baseline="30000" dirty="0">
                <a:solidFill>
                  <a:schemeClr val="dk1"/>
                </a:solidFill>
                <a:latin typeface="+mn-lt"/>
                <a:sym typeface="Arial"/>
              </a:rPr>
              <a:t>th</a:t>
            </a:r>
            <a:r>
              <a:rPr lang="en-US" sz="1800" b="0" i="0" u="none" strike="noStrike" cap="none" dirty="0">
                <a:solidFill>
                  <a:schemeClr val="dk1"/>
                </a:solidFill>
                <a:latin typeface="+mn-lt"/>
                <a:sym typeface="Arial"/>
              </a:rPr>
              <a:t> percentile for Cost per order in the Purchase Orders data.</a:t>
            </a:r>
            <a:endParaRPr sz="1800" dirty="0">
              <a:latin typeface="+mn-lt"/>
            </a:endParaRPr>
          </a:p>
        </p:txBody>
      </p:sp>
      <p:graphicFrame>
        <p:nvGraphicFramePr>
          <p:cNvPr id="2" name="Object 1" descr="= start fraction n k over 100 + 0.5 end fraction"/>
          <p:cNvGraphicFramePr>
            <a:graphicFrameLocks noChangeAspect="1"/>
          </p:cNvGraphicFramePr>
          <p:nvPr>
            <p:extLst>
              <p:ext uri="{D42A27DB-BD31-4B8C-83A1-F6EECF244321}">
                <p14:modId xmlns:p14="http://schemas.microsoft.com/office/powerpoint/2010/main" val="2028480078"/>
              </p:ext>
            </p:extLst>
          </p:nvPr>
        </p:nvGraphicFramePr>
        <p:xfrm>
          <a:off x="3643658" y="2178729"/>
          <a:ext cx="963511" cy="524015"/>
        </p:xfrm>
        <a:graphic>
          <a:graphicData uri="http://schemas.openxmlformats.org/presentationml/2006/ole">
            <mc:AlternateContent xmlns:mc="http://schemas.openxmlformats.org/markup-compatibility/2006">
              <mc:Choice xmlns:v="urn:schemas-microsoft-com:vml" Requires="v">
                <p:oleObj spid="_x0000_s86954" name="Equation" r:id="rId4" imgW="723600" imgH="393480" progId="Equation.DSMT4">
                  <p:embed/>
                </p:oleObj>
              </mc:Choice>
              <mc:Fallback>
                <p:oleObj name="Equation" r:id="rId4" imgW="723600" imgH="393480" progId="Equation.DSMT4">
                  <p:embed/>
                  <p:pic>
                    <p:nvPicPr>
                      <p:cNvPr id="0" name=""/>
                      <p:cNvPicPr/>
                      <p:nvPr/>
                    </p:nvPicPr>
                    <p:blipFill>
                      <a:blip r:embed="rId5"/>
                      <a:stretch>
                        <a:fillRect/>
                      </a:stretch>
                    </p:blipFill>
                    <p:spPr>
                      <a:xfrm>
                        <a:off x="3643658" y="2178729"/>
                        <a:ext cx="963511" cy="524015"/>
                      </a:xfrm>
                      <a:prstGeom prst="rect">
                        <a:avLst/>
                      </a:prstGeom>
                    </p:spPr>
                  </p:pic>
                </p:oleObj>
              </mc:Fallback>
            </mc:AlternateContent>
          </a:graphicData>
        </a:graphic>
      </p:graphicFrame>
      <p:sp>
        <p:nvSpPr>
          <p:cNvPr id="620" name="Text placeholder 3"/>
          <p:cNvSpPr txBox="1">
            <a:spLocks noGrp="1"/>
          </p:cNvSpPr>
          <p:nvPr>
            <p:ph type="body" idx="2"/>
          </p:nvPr>
        </p:nvSpPr>
        <p:spPr>
          <a:xfrm>
            <a:off x="457200" y="2620294"/>
            <a:ext cx="3121572" cy="455527"/>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chemeClr val="dk1"/>
                </a:solidFill>
                <a:latin typeface="+mn-lt"/>
                <a:sym typeface="Arial"/>
              </a:rPr>
              <a:t>Rank of </a:t>
            </a:r>
            <a:r>
              <a:rPr lang="en-US" sz="1800" b="0" i="1" u="none" strike="noStrike" cap="none" dirty="0">
                <a:solidFill>
                  <a:schemeClr val="dk1"/>
                </a:solidFill>
                <a:latin typeface="+mn-lt"/>
                <a:sym typeface="Arial"/>
              </a:rPr>
              <a:t>k</a:t>
            </a:r>
            <a:r>
              <a:rPr lang="en-US" sz="1800" b="0" i="0" u="none" strike="noStrike" cap="none" baseline="30000" dirty="0">
                <a:solidFill>
                  <a:schemeClr val="dk1"/>
                </a:solidFill>
                <a:latin typeface="+mn-lt"/>
                <a:sym typeface="Arial"/>
              </a:rPr>
              <a:t>th</a:t>
            </a:r>
            <a:r>
              <a:rPr lang="en-US" sz="1800" b="0" i="0" u="none" strike="noStrike" cap="none" dirty="0">
                <a:solidFill>
                  <a:schemeClr val="dk1"/>
                </a:solidFill>
                <a:latin typeface="+mn-lt"/>
                <a:sym typeface="Arial"/>
              </a:rPr>
              <a:t> percentile</a:t>
            </a:r>
            <a:endParaRPr sz="1800" dirty="0">
              <a:latin typeface="+mn-lt"/>
            </a:endParaRPr>
          </a:p>
        </p:txBody>
      </p:sp>
      <p:sp>
        <p:nvSpPr>
          <p:cNvPr id="622" name="Text placeholder 4"/>
          <p:cNvSpPr txBox="1">
            <a:spLocks noGrp="1"/>
          </p:cNvSpPr>
          <p:nvPr>
            <p:ph type="body" idx="3"/>
          </p:nvPr>
        </p:nvSpPr>
        <p:spPr>
          <a:xfrm>
            <a:off x="457200" y="3275204"/>
            <a:ext cx="2370084" cy="419226"/>
          </a:xfrm>
          <a:prstGeom prst="rect">
            <a:avLst/>
          </a:prstGeom>
          <a:noFill/>
          <a:ln>
            <a:noFill/>
          </a:ln>
        </p:spPr>
        <p:txBody>
          <a:bodyPr spcFirstLastPara="1" wrap="square" lIns="0" tIns="0" rIns="0" bIns="0" anchor="t" anchorCtr="0">
            <a:noAutofit/>
          </a:bodyPr>
          <a:lstStyle/>
          <a:p>
            <a:pPr marL="256032" marR="0" lvl="0" indent="-256032" algn="l" rtl="0">
              <a:spcBef>
                <a:spcPts val="0"/>
              </a:spcBef>
              <a:spcAft>
                <a:spcPts val="0"/>
              </a:spcAft>
              <a:buClr>
                <a:srgbClr val="007FA3"/>
              </a:buClr>
              <a:buSzPct val="100000"/>
              <a:buFont typeface="Arial"/>
              <a:buChar char="•"/>
            </a:pPr>
            <a:r>
              <a:rPr lang="en-US" sz="1800" b="0" i="1" u="none" strike="noStrike" cap="none" dirty="0">
                <a:solidFill>
                  <a:schemeClr val="dk1"/>
                </a:solidFill>
                <a:latin typeface="+mn-lt"/>
                <a:ea typeface="Arial"/>
                <a:cs typeface="Arial"/>
                <a:sym typeface="Arial"/>
              </a:rPr>
              <a:t>n</a:t>
            </a:r>
            <a:r>
              <a:rPr lang="en-US" sz="1800" b="0" i="0" u="none" strike="noStrike" cap="none" dirty="0">
                <a:solidFill>
                  <a:schemeClr val="dk1"/>
                </a:solidFill>
                <a:latin typeface="+mn-lt"/>
                <a:ea typeface="Arial"/>
                <a:cs typeface="Arial"/>
                <a:sym typeface="Arial"/>
              </a:rPr>
              <a:t> = 94; </a:t>
            </a:r>
            <a:r>
              <a:rPr lang="en-US" sz="1800" b="0" i="1" u="none" strike="noStrike" cap="none" dirty="0">
                <a:solidFill>
                  <a:schemeClr val="dk1"/>
                </a:solidFill>
                <a:latin typeface="+mn-lt"/>
                <a:ea typeface="Arial"/>
                <a:cs typeface="Arial"/>
                <a:sym typeface="Arial"/>
              </a:rPr>
              <a:t>k</a:t>
            </a:r>
            <a:r>
              <a:rPr lang="en-US" sz="1800" b="0" i="0" u="none" strike="noStrike" cap="none" dirty="0">
                <a:solidFill>
                  <a:schemeClr val="dk1"/>
                </a:solidFill>
                <a:latin typeface="+mn-lt"/>
                <a:ea typeface="Arial"/>
                <a:cs typeface="Arial"/>
                <a:sym typeface="Arial"/>
              </a:rPr>
              <a:t> = 90</a:t>
            </a:r>
            <a:endParaRPr sz="1800" b="0" i="0" u="none" strike="noStrike" cap="none" dirty="0">
              <a:solidFill>
                <a:schemeClr val="dk1"/>
              </a:solidFill>
              <a:latin typeface="+mn-lt"/>
              <a:ea typeface="Arial"/>
              <a:cs typeface="Arial"/>
              <a:sym typeface="Arial"/>
            </a:endParaRPr>
          </a:p>
        </p:txBody>
      </p:sp>
      <p:sp>
        <p:nvSpPr>
          <p:cNvPr id="623" name="Text placeholder 5"/>
          <p:cNvSpPr txBox="1">
            <a:spLocks noGrp="1"/>
          </p:cNvSpPr>
          <p:nvPr>
            <p:ph type="body" idx="4"/>
          </p:nvPr>
        </p:nvSpPr>
        <p:spPr>
          <a:xfrm>
            <a:off x="457200" y="3563967"/>
            <a:ext cx="4721770" cy="469088"/>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smtClean="0">
                <a:solidFill>
                  <a:schemeClr val="dk1"/>
                </a:solidFill>
                <a:latin typeface="+mn-lt"/>
                <a:ea typeface="Arial"/>
                <a:cs typeface="Arial"/>
                <a:sym typeface="Arial"/>
              </a:rPr>
              <a:t>For </a:t>
            </a:r>
            <a:r>
              <a:rPr lang="en-US" sz="1800" b="0" i="0" u="none" strike="noStrike" cap="none" dirty="0">
                <a:solidFill>
                  <a:schemeClr val="dk1"/>
                </a:solidFill>
                <a:latin typeface="+mn-lt"/>
                <a:ea typeface="Arial"/>
                <a:cs typeface="Arial"/>
                <a:sym typeface="Arial"/>
              </a:rPr>
              <a:t>the 90</a:t>
            </a:r>
            <a:r>
              <a:rPr lang="en-US" sz="1800" b="0" i="0" u="none" strike="noStrike" cap="none" baseline="30000" dirty="0">
                <a:solidFill>
                  <a:schemeClr val="dk1"/>
                </a:solidFill>
                <a:latin typeface="+mn-lt"/>
                <a:ea typeface="Arial"/>
                <a:cs typeface="Arial"/>
                <a:sym typeface="Arial"/>
              </a:rPr>
              <a:t>th</a:t>
            </a:r>
            <a:r>
              <a:rPr lang="en-US" sz="1800" b="0" i="0" u="none" strike="noStrike" cap="none" dirty="0">
                <a:solidFill>
                  <a:schemeClr val="dk1"/>
                </a:solidFill>
                <a:latin typeface="+mn-lt"/>
                <a:ea typeface="Arial"/>
                <a:cs typeface="Arial"/>
                <a:sym typeface="Arial"/>
              </a:rPr>
              <a:t> percentile, the rank is</a:t>
            </a:r>
            <a:endParaRPr sz="1800" b="0" i="0" u="none" strike="noStrike" cap="none" dirty="0">
              <a:solidFill>
                <a:schemeClr val="dk1"/>
              </a:solidFill>
              <a:latin typeface="+mn-lt"/>
              <a:ea typeface="Arial"/>
              <a:cs typeface="Arial"/>
              <a:sym typeface="Arial"/>
            </a:endParaRPr>
          </a:p>
        </p:txBody>
      </p:sp>
      <p:graphicFrame>
        <p:nvGraphicFramePr>
          <p:cNvPr id="3" name="Object 2" descr="= start fraction 94 times 90 over 100 end fraction + 0.5 = 85.1 left parenthesis round to 85 right parenthesis"/>
          <p:cNvGraphicFramePr>
            <a:graphicFrameLocks noChangeAspect="1"/>
          </p:cNvGraphicFramePr>
          <p:nvPr>
            <p:extLst>
              <p:ext uri="{D42A27DB-BD31-4B8C-83A1-F6EECF244321}">
                <p14:modId xmlns:p14="http://schemas.microsoft.com/office/powerpoint/2010/main" val="4082988495"/>
              </p:ext>
            </p:extLst>
          </p:nvPr>
        </p:nvGraphicFramePr>
        <p:xfrm>
          <a:off x="2777242" y="4163487"/>
          <a:ext cx="2184400" cy="393700"/>
        </p:xfrm>
        <a:graphic>
          <a:graphicData uri="http://schemas.openxmlformats.org/presentationml/2006/ole">
            <mc:AlternateContent xmlns:mc="http://schemas.openxmlformats.org/markup-compatibility/2006">
              <mc:Choice xmlns:v="urn:schemas-microsoft-com:vml" Requires="v">
                <p:oleObj spid="_x0000_s86955" name="Equation" r:id="rId6" imgW="2184120" imgH="393480" progId="Equation.DSMT4">
                  <p:embed/>
                </p:oleObj>
              </mc:Choice>
              <mc:Fallback>
                <p:oleObj name="Equation" r:id="rId6" imgW="2184120" imgH="393480" progId="Equation.DSMT4">
                  <p:embed/>
                  <p:pic>
                    <p:nvPicPr>
                      <p:cNvPr id="0" name=""/>
                      <p:cNvPicPr/>
                      <p:nvPr/>
                    </p:nvPicPr>
                    <p:blipFill>
                      <a:blip r:embed="rId7"/>
                      <a:stretch>
                        <a:fillRect/>
                      </a:stretch>
                    </p:blipFill>
                    <p:spPr>
                      <a:xfrm>
                        <a:off x="2777242" y="4163487"/>
                        <a:ext cx="2184400" cy="393700"/>
                      </a:xfrm>
                      <a:prstGeom prst="rect">
                        <a:avLst/>
                      </a:prstGeom>
                    </p:spPr>
                  </p:pic>
                </p:oleObj>
              </mc:Fallback>
            </mc:AlternateContent>
          </a:graphicData>
        </a:graphic>
      </p:graphicFrame>
      <p:sp>
        <p:nvSpPr>
          <p:cNvPr id="625" name="Text placeholder 6"/>
          <p:cNvSpPr txBox="1">
            <a:spLocks noGrp="1"/>
          </p:cNvSpPr>
          <p:nvPr>
            <p:ph type="body" idx="5"/>
          </p:nvPr>
        </p:nvSpPr>
        <p:spPr>
          <a:xfrm>
            <a:off x="443753" y="4623197"/>
            <a:ext cx="7091255" cy="398692"/>
          </a:xfrm>
          <a:prstGeom prst="rect">
            <a:avLst/>
          </a:prstGeom>
          <a:noFill/>
          <a:ln>
            <a:noFill/>
          </a:ln>
        </p:spPr>
        <p:txBody>
          <a:bodyPr spcFirstLastPara="1" wrap="square" lIns="0" tIns="0" rIns="0" bIns="0" anchor="t" anchorCtr="0">
            <a:noAutofit/>
          </a:bodyPr>
          <a:lstStyle/>
          <a:p>
            <a:pPr marL="740664" marR="0" lvl="1" indent="-283464" algn="l" rtl="0">
              <a:spcAft>
                <a:spcPts val="0"/>
              </a:spcAft>
              <a:buClr>
                <a:srgbClr val="007FA3"/>
              </a:buClr>
              <a:buSzPts val="2300"/>
              <a:buFont typeface="Arial"/>
              <a:buChar char="–"/>
            </a:pPr>
            <a:r>
              <a:rPr lang="en-US" sz="1800" b="0" i="0" u="none" strike="noStrike" cap="none" dirty="0">
                <a:solidFill>
                  <a:schemeClr val="dk1"/>
                </a:solidFill>
                <a:latin typeface="+mn-lt"/>
                <a:sym typeface="Arial"/>
              </a:rPr>
              <a:t> Value of the 85</a:t>
            </a:r>
            <a:r>
              <a:rPr lang="en-US" sz="1800" b="0" i="0" u="none" strike="noStrike" cap="none" baseline="30000" dirty="0">
                <a:solidFill>
                  <a:schemeClr val="dk1"/>
                </a:solidFill>
                <a:latin typeface="+mn-lt"/>
                <a:sym typeface="Arial"/>
              </a:rPr>
              <a:t>th</a:t>
            </a:r>
            <a:r>
              <a:rPr lang="en-US" sz="1800" b="0" i="0" u="none" strike="noStrike" cap="none" dirty="0">
                <a:solidFill>
                  <a:schemeClr val="dk1"/>
                </a:solidFill>
                <a:latin typeface="+mn-lt"/>
                <a:sym typeface="Arial"/>
              </a:rPr>
              <a:t> observation = $74,375</a:t>
            </a:r>
            <a:endParaRPr sz="1800" dirty="0">
              <a:latin typeface="+mn-lt"/>
            </a:endParaRPr>
          </a:p>
        </p:txBody>
      </p:sp>
      <p:sp>
        <p:nvSpPr>
          <p:cNvPr id="626" name="Text placeholder 7"/>
          <p:cNvSpPr txBox="1">
            <a:spLocks noGrp="1"/>
          </p:cNvSpPr>
          <p:nvPr>
            <p:ph type="body" idx="6"/>
          </p:nvPr>
        </p:nvSpPr>
        <p:spPr>
          <a:xfrm>
            <a:off x="457200" y="5079122"/>
            <a:ext cx="4858009" cy="430651"/>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chemeClr val="dk1"/>
                </a:solidFill>
                <a:latin typeface="+mn-lt"/>
                <a:sym typeface="Arial"/>
              </a:rPr>
              <a:t>Using the Excel function</a:t>
            </a:r>
            <a:endParaRPr sz="1800" dirty="0">
              <a:latin typeface="+mn-lt"/>
            </a:endParaRPr>
          </a:p>
        </p:txBody>
      </p:sp>
      <p:graphicFrame>
        <p:nvGraphicFramePr>
          <p:cNvPr id="4" name="Object 3" descr="P E R C E N T I L E period I N C left parenthesis G 4, colon G 97, 0.9 right parenthesis,"/>
          <p:cNvGraphicFramePr>
            <a:graphicFrameLocks noChangeAspect="1"/>
          </p:cNvGraphicFramePr>
          <p:nvPr>
            <p:extLst>
              <p:ext uri="{D42A27DB-BD31-4B8C-83A1-F6EECF244321}">
                <p14:modId xmlns:p14="http://schemas.microsoft.com/office/powerpoint/2010/main" val="940473472"/>
              </p:ext>
            </p:extLst>
          </p:nvPr>
        </p:nvGraphicFramePr>
        <p:xfrm>
          <a:off x="716824" y="5590461"/>
          <a:ext cx="3272556" cy="297505"/>
        </p:xfrm>
        <a:graphic>
          <a:graphicData uri="http://schemas.openxmlformats.org/presentationml/2006/ole">
            <mc:AlternateContent xmlns:mc="http://schemas.openxmlformats.org/markup-compatibility/2006">
              <mc:Choice xmlns:v="urn:schemas-microsoft-com:vml" Requires="v">
                <p:oleObj spid="_x0000_s86956" name="Equation" r:id="rId8" imgW="2234880" imgH="203040" progId="Equation.DSMT4">
                  <p:embed/>
                </p:oleObj>
              </mc:Choice>
              <mc:Fallback>
                <p:oleObj name="Equation" r:id="rId8" imgW="2234880" imgH="203040" progId="Equation.DSMT4">
                  <p:embed/>
                  <p:pic>
                    <p:nvPicPr>
                      <p:cNvPr id="0" name=""/>
                      <p:cNvPicPr/>
                      <p:nvPr/>
                    </p:nvPicPr>
                    <p:blipFill>
                      <a:blip r:embed="rId9"/>
                      <a:stretch>
                        <a:fillRect/>
                      </a:stretch>
                    </p:blipFill>
                    <p:spPr>
                      <a:xfrm>
                        <a:off x="716824" y="5590461"/>
                        <a:ext cx="3272556" cy="297505"/>
                      </a:xfrm>
                      <a:prstGeom prst="rect">
                        <a:avLst/>
                      </a:prstGeom>
                    </p:spPr>
                  </p:pic>
                </p:oleObj>
              </mc:Fallback>
            </mc:AlternateContent>
          </a:graphicData>
        </a:graphic>
      </p:graphicFrame>
      <p:graphicFrame>
        <p:nvGraphicFramePr>
          <p:cNvPr id="5" name="Object 4" descr="the nintetith."/>
          <p:cNvGraphicFramePr>
            <a:graphicFrameLocks noChangeAspect="1"/>
          </p:cNvGraphicFramePr>
          <p:nvPr>
            <p:extLst>
              <p:ext uri="{D42A27DB-BD31-4B8C-83A1-F6EECF244321}">
                <p14:modId xmlns:p14="http://schemas.microsoft.com/office/powerpoint/2010/main" val="784945612"/>
              </p:ext>
            </p:extLst>
          </p:nvPr>
        </p:nvGraphicFramePr>
        <p:xfrm>
          <a:off x="4049842" y="5558177"/>
          <a:ext cx="859046" cy="306803"/>
        </p:xfrm>
        <a:graphic>
          <a:graphicData uri="http://schemas.openxmlformats.org/presentationml/2006/ole">
            <mc:AlternateContent xmlns:mc="http://schemas.openxmlformats.org/markup-compatibility/2006">
              <mc:Choice xmlns:v="urn:schemas-microsoft-com:vml" Requires="v">
                <p:oleObj spid="_x0000_s86957" name="Equation" r:id="rId10" imgW="533160" imgH="190440" progId="Equation.DSMT4">
                  <p:embed/>
                </p:oleObj>
              </mc:Choice>
              <mc:Fallback>
                <p:oleObj name="Equation" r:id="rId10" imgW="533160" imgH="190440" progId="Equation.DSMT4">
                  <p:embed/>
                  <p:pic>
                    <p:nvPicPr>
                      <p:cNvPr id="0" name=""/>
                      <p:cNvPicPr/>
                      <p:nvPr/>
                    </p:nvPicPr>
                    <p:blipFill>
                      <a:blip r:embed="rId11"/>
                      <a:stretch>
                        <a:fillRect/>
                      </a:stretch>
                    </p:blipFill>
                    <p:spPr>
                      <a:xfrm>
                        <a:off x="4049842" y="5558177"/>
                        <a:ext cx="859046" cy="306803"/>
                      </a:xfrm>
                      <a:prstGeom prst="rect">
                        <a:avLst/>
                      </a:prstGeom>
                    </p:spPr>
                  </p:pic>
                </p:oleObj>
              </mc:Fallback>
            </mc:AlternateContent>
          </a:graphicData>
        </a:graphic>
      </p:graphicFrame>
      <p:sp>
        <p:nvSpPr>
          <p:cNvPr id="628" name="Text placeholder 8"/>
          <p:cNvSpPr txBox="1">
            <a:spLocks noGrp="1"/>
          </p:cNvSpPr>
          <p:nvPr>
            <p:ph type="body" idx="7"/>
          </p:nvPr>
        </p:nvSpPr>
        <p:spPr>
          <a:xfrm>
            <a:off x="5042502" y="5565598"/>
            <a:ext cx="1449035" cy="34532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1800" b="0" i="0" u="none" strike="noStrike" cap="none" dirty="0" smtClean="0">
                <a:solidFill>
                  <a:schemeClr val="dk1"/>
                </a:solidFill>
                <a:latin typeface="+mn-lt"/>
                <a:sym typeface="Arial"/>
              </a:rPr>
              <a:t>percentile </a:t>
            </a:r>
            <a:r>
              <a:rPr lang="en-US" sz="1800" b="0" i="0" u="none" strike="noStrike" cap="none" dirty="0">
                <a:solidFill>
                  <a:schemeClr val="dk1"/>
                </a:solidFill>
                <a:latin typeface="+mn-lt"/>
                <a:sym typeface="Arial"/>
              </a:rPr>
              <a:t>is</a:t>
            </a:r>
            <a:endParaRPr sz="1800" dirty="0">
              <a:latin typeface="+mn-lt"/>
            </a:endParaRPr>
          </a:p>
        </p:txBody>
      </p:sp>
      <p:sp>
        <p:nvSpPr>
          <p:cNvPr id="629" name="Text placeholder 9"/>
          <p:cNvSpPr txBox="1">
            <a:spLocks noGrp="1"/>
          </p:cNvSpPr>
          <p:nvPr>
            <p:ph type="body" idx="8"/>
          </p:nvPr>
        </p:nvSpPr>
        <p:spPr>
          <a:xfrm>
            <a:off x="764930" y="5975668"/>
            <a:ext cx="7443567" cy="32445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1800" b="0" i="0" u="none" strike="noStrike" cap="none" dirty="0">
                <a:solidFill>
                  <a:schemeClr val="dk1"/>
                </a:solidFill>
                <a:latin typeface="+mn-lt"/>
                <a:sym typeface="Arial"/>
              </a:rPr>
              <a:t>$73,737.50, which is different from using formula (3.3).</a:t>
            </a:r>
            <a:endParaRPr sz="1800" dirty="0">
              <a:latin typeface="+mn-lt"/>
            </a:endParaRPr>
          </a:p>
        </p:txBody>
      </p:sp>
    </p:spTree>
    <p:extLst>
      <p:ext uri="{BB962C8B-B14F-4D97-AF65-F5344CB8AC3E}">
        <p14:creationId xmlns:p14="http://schemas.microsoft.com/office/powerpoint/2010/main" val="3112067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200" b="1" i="0" u="none" strike="noStrike" cap="none" dirty="0">
                <a:solidFill>
                  <a:srgbClr val="007FA3"/>
                </a:solidFill>
                <a:latin typeface="+mj-lt"/>
                <a:ea typeface="Arial"/>
                <a:cs typeface="Arial"/>
                <a:sym typeface="Arial"/>
              </a:rPr>
              <a:t>Example </a:t>
            </a:r>
            <a:r>
              <a:rPr lang="en-US" sz="3200" b="1" i="0" u="none" strike="noStrike" cap="none" dirty="0" smtClean="0">
                <a:solidFill>
                  <a:srgbClr val="007FA3"/>
                </a:solidFill>
                <a:latin typeface="+mj-lt"/>
                <a:ea typeface="Arial"/>
                <a:cs typeface="Arial"/>
                <a:sym typeface="Arial"/>
              </a:rPr>
              <a:t>4.11: </a:t>
            </a:r>
            <a:r>
              <a:rPr lang="en-US" sz="3200" b="1" i="0" u="none" strike="noStrike" cap="none" dirty="0">
                <a:solidFill>
                  <a:srgbClr val="007FA3"/>
                </a:solidFill>
                <a:latin typeface="+mj-lt"/>
                <a:ea typeface="Arial"/>
                <a:cs typeface="Arial"/>
                <a:sym typeface="Arial"/>
              </a:rPr>
              <a:t>Excel Rank </a:t>
            </a:r>
            <a:r>
              <a:rPr lang="en-US" sz="3200" b="1" i="0" u="none" strike="noStrike" cap="none" dirty="0" smtClean="0">
                <a:solidFill>
                  <a:srgbClr val="007FA3"/>
                </a:solidFill>
                <a:latin typeface="+mj-lt"/>
                <a:ea typeface="Arial"/>
                <a:cs typeface="Arial"/>
                <a:sym typeface="Arial"/>
              </a:rPr>
              <a:t>and Percentile </a:t>
            </a:r>
            <a:r>
              <a:rPr lang="en-US" sz="3200" b="1" i="0" u="none" strike="noStrike" cap="none" dirty="0">
                <a:solidFill>
                  <a:srgbClr val="007FA3"/>
                </a:solidFill>
                <a:latin typeface="+mj-lt"/>
                <a:ea typeface="Arial"/>
                <a:cs typeface="Arial"/>
                <a:sym typeface="Arial"/>
              </a:rPr>
              <a:t>Tool</a:t>
            </a:r>
            <a:endParaRPr sz="3200" b="1" i="0" u="none" strike="noStrike" cap="none" dirty="0">
              <a:solidFill>
                <a:srgbClr val="007FA3"/>
              </a:solidFill>
              <a:latin typeface="+mj-lt"/>
              <a:ea typeface="Arial"/>
              <a:cs typeface="Arial"/>
              <a:sym typeface="Arial"/>
            </a:endParaRPr>
          </a:p>
        </p:txBody>
      </p:sp>
      <p:graphicFrame>
        <p:nvGraphicFramePr>
          <p:cNvPr id="3" name="Object 2" descr="Data is greater than Data analysis is greater than Rank and Percentile"/>
          <p:cNvGraphicFramePr>
            <a:graphicFrameLocks noChangeAspect="1"/>
          </p:cNvGraphicFramePr>
          <p:nvPr>
            <p:extLst>
              <p:ext uri="{D42A27DB-BD31-4B8C-83A1-F6EECF244321}">
                <p14:modId xmlns:p14="http://schemas.microsoft.com/office/powerpoint/2010/main" val="1998259332"/>
              </p:ext>
            </p:extLst>
          </p:nvPr>
        </p:nvGraphicFramePr>
        <p:xfrm>
          <a:off x="488851" y="1713977"/>
          <a:ext cx="4183666" cy="297505"/>
        </p:xfrm>
        <a:graphic>
          <a:graphicData uri="http://schemas.openxmlformats.org/presentationml/2006/ole">
            <mc:AlternateContent xmlns:mc="http://schemas.openxmlformats.org/markup-compatibility/2006">
              <mc:Choice xmlns:v="urn:schemas-microsoft-com:vml" Requires="v">
                <p:oleObj spid="_x0000_s11238" name="Equation" r:id="rId4" imgW="2857320" imgH="203040" progId="Equation.DSMT4">
                  <p:embed/>
                </p:oleObj>
              </mc:Choice>
              <mc:Fallback>
                <p:oleObj name="Equation" r:id="rId4" imgW="2857320" imgH="203040" progId="Equation.DSMT4">
                  <p:embed/>
                  <p:pic>
                    <p:nvPicPr>
                      <p:cNvPr id="0" name=""/>
                      <p:cNvPicPr/>
                      <p:nvPr/>
                    </p:nvPicPr>
                    <p:blipFill>
                      <a:blip r:embed="rId5"/>
                      <a:stretch>
                        <a:fillRect/>
                      </a:stretch>
                    </p:blipFill>
                    <p:spPr>
                      <a:xfrm>
                        <a:off x="488851" y="1713977"/>
                        <a:ext cx="4183666" cy="297505"/>
                      </a:xfrm>
                      <a:prstGeom prst="rect">
                        <a:avLst/>
                      </a:prstGeom>
                    </p:spPr>
                  </p:pic>
                </p:oleObj>
              </mc:Fallback>
            </mc:AlternateContent>
          </a:graphicData>
        </a:graphic>
      </p:graphicFrame>
      <p:sp>
        <p:nvSpPr>
          <p:cNvPr id="637" name="Text placeholder 2"/>
          <p:cNvSpPr txBox="1">
            <a:spLocks noGrp="1"/>
          </p:cNvSpPr>
          <p:nvPr>
            <p:ph type="body" idx="1"/>
          </p:nvPr>
        </p:nvSpPr>
        <p:spPr>
          <a:xfrm>
            <a:off x="502706" y="2228407"/>
            <a:ext cx="3521047" cy="1613831"/>
          </a:xfrm>
          <a:prstGeom prst="rect">
            <a:avLst/>
          </a:prstGeom>
          <a:noFill/>
          <a:ln>
            <a:noFill/>
          </a:ln>
        </p:spPr>
        <p:txBody>
          <a:bodyPr spcFirstLastPara="1" wrap="square" lIns="0" tIns="0" rIns="0" bIns="0" anchor="t" anchorCtr="0">
            <a:noAutofit/>
          </a:bodyPr>
          <a:lstStyle/>
          <a:p>
            <a:pPr marL="109538" marR="0" lvl="0" indent="0" algn="l" rtl="0">
              <a:lnSpc>
                <a:spcPct val="90000"/>
              </a:lnSpc>
              <a:spcBef>
                <a:spcPts val="0"/>
              </a:spcBef>
              <a:spcAft>
                <a:spcPts val="0"/>
              </a:spcAft>
              <a:buClr>
                <a:srgbClr val="007FA3"/>
              </a:buClr>
              <a:buSzPts val="2400"/>
              <a:buFont typeface="Arial"/>
              <a:buNone/>
            </a:pPr>
            <a:r>
              <a:rPr lang="en-US" sz="2000" b="0" i="0" u="none" strike="noStrike" cap="none" dirty="0">
                <a:solidFill>
                  <a:schemeClr val="dk1"/>
                </a:solidFill>
                <a:latin typeface="+mn-lt"/>
                <a:sym typeface="Arial"/>
              </a:rPr>
              <a:t>90.3</a:t>
            </a:r>
            <a:r>
              <a:rPr lang="en-US" sz="2000" b="0" i="0" u="none" strike="noStrike" cap="none" baseline="30000" dirty="0">
                <a:solidFill>
                  <a:schemeClr val="dk1"/>
                </a:solidFill>
                <a:latin typeface="+mn-lt"/>
                <a:sym typeface="Arial"/>
              </a:rPr>
              <a:t>rd</a:t>
            </a:r>
            <a:r>
              <a:rPr lang="en-US" sz="2000" b="0" i="0" u="none" strike="noStrike" cap="none" dirty="0">
                <a:solidFill>
                  <a:schemeClr val="dk1"/>
                </a:solidFill>
                <a:latin typeface="+mn-lt"/>
                <a:sym typeface="Arial"/>
              </a:rPr>
              <a:t> </a:t>
            </a:r>
            <a:r>
              <a:rPr lang="en-US" sz="2000" b="0" i="0" u="none" strike="noStrike" cap="none" dirty="0" smtClean="0">
                <a:solidFill>
                  <a:schemeClr val="dk1"/>
                </a:solidFill>
                <a:latin typeface="+mn-lt"/>
                <a:sym typeface="Arial"/>
              </a:rPr>
              <a:t>percentile= </a:t>
            </a:r>
            <a:r>
              <a:rPr lang="en-US" sz="2000" b="0" i="0" u="none" strike="noStrike" cap="none" dirty="0">
                <a:solidFill>
                  <a:schemeClr val="dk1"/>
                </a:solidFill>
                <a:latin typeface="+mn-lt"/>
                <a:sym typeface="Arial"/>
              </a:rPr>
              <a:t>$74,375</a:t>
            </a:r>
            <a:endParaRPr sz="2000" b="0" i="0" u="none" strike="noStrike" cap="none" dirty="0">
              <a:solidFill>
                <a:schemeClr val="dk1"/>
              </a:solidFill>
              <a:latin typeface="+mn-lt"/>
              <a:sym typeface="Arial"/>
            </a:endParaRPr>
          </a:p>
          <a:p>
            <a:pPr marL="0" marR="0" lvl="0" indent="0" algn="l" rtl="0">
              <a:lnSpc>
                <a:spcPct val="90000"/>
              </a:lnSpc>
              <a:spcBef>
                <a:spcPts val="1500"/>
              </a:spcBef>
              <a:spcAft>
                <a:spcPts val="0"/>
              </a:spcAft>
              <a:buClr>
                <a:srgbClr val="007FA3"/>
              </a:buClr>
              <a:buSzPts val="2400"/>
              <a:buFont typeface="Arial"/>
              <a:buNone/>
            </a:pPr>
            <a:r>
              <a:rPr lang="en-US" sz="2000" b="0" i="0" u="none" strike="noStrike" cap="none" dirty="0">
                <a:solidFill>
                  <a:schemeClr val="dk1"/>
                </a:solidFill>
                <a:latin typeface="+mn-lt"/>
                <a:sym typeface="Arial"/>
              </a:rPr>
              <a:t>(same result as manually computing </a:t>
            </a:r>
            <a:r>
              <a:rPr lang="en-US" sz="2000" b="0" i="0" u="none" strike="noStrike" cap="none" dirty="0" smtClean="0">
                <a:solidFill>
                  <a:schemeClr val="dk1"/>
                </a:solidFill>
                <a:latin typeface="+mn-lt"/>
                <a:sym typeface="Arial"/>
              </a:rPr>
              <a:t>the 90</a:t>
            </a:r>
            <a:r>
              <a:rPr lang="en-US" sz="2000" b="0" i="0" u="none" strike="noStrike" cap="none" baseline="30000" dirty="0" smtClean="0">
                <a:solidFill>
                  <a:schemeClr val="dk1"/>
                </a:solidFill>
                <a:latin typeface="+mn-lt"/>
                <a:sym typeface="Arial"/>
              </a:rPr>
              <a:t>th</a:t>
            </a:r>
            <a:r>
              <a:rPr lang="en-US" sz="2000" b="0" i="0" u="none" strike="noStrike" cap="none" dirty="0" smtClean="0">
                <a:solidFill>
                  <a:schemeClr val="dk1"/>
                </a:solidFill>
                <a:latin typeface="+mn-lt"/>
                <a:sym typeface="Arial"/>
              </a:rPr>
              <a:t> </a:t>
            </a:r>
            <a:r>
              <a:rPr lang="en-US" sz="2000" b="0" i="0" u="none" strike="noStrike" cap="none" dirty="0">
                <a:solidFill>
                  <a:schemeClr val="dk1"/>
                </a:solidFill>
                <a:latin typeface="+mn-lt"/>
                <a:sym typeface="Arial"/>
              </a:rPr>
              <a:t>percentile)</a:t>
            </a:r>
            <a:endParaRPr sz="2000" b="0" i="0" u="none" strike="noStrike" cap="none" dirty="0">
              <a:solidFill>
                <a:schemeClr val="dk1"/>
              </a:solidFill>
              <a:latin typeface="+mn-lt"/>
              <a:sym typeface="Arial"/>
            </a:endParaRPr>
          </a:p>
        </p:txBody>
      </p:sp>
      <p:pic>
        <p:nvPicPr>
          <p:cNvPr id="2" name="Picture 1" descr="An Excel table has 14 rows from row 2 to row 15 and 4 columns from A to D. The columns have the following headings in row 1 from left to right. Point, Cost per order, Rank , Percent. The row entries are as follows. Row 2. 74, $ 127,500.00, 1, 100.00%. Row 3. 62, $ 121,000.00, 2, 98.90%. Row 4. 71, $ 110,000.00, 3, 97.80%. Row 5. 16, $ 103,530.00, 4, 96.70%. Row 6. 73, $ 96,750.00, 5, 95.60%. Row 7. 1, $ 82,875.00, 6, 94.60%. Row 8. 67, $ 81,937.50, 7, 93.50%. Row 9. 82, $ 77,400.00, 8, 92.40%. Row 10. 54, $ 76,500.00, 9, 91.30%. Row 11. 80, $ 74,375.00, 10, 90.30%. Row 12. 68, $ 72,250.00, 11, 89.20%. Row 13. 20, $ 65,875.00, 12, 88.10%. Row 14. 65, $ 64,500.00, 13, 87.00%. Row 15. 28, $ 63,750.00, 14, 86.00%."/>
          <p:cNvPicPr>
            <a:picLocks noChangeAspect="1"/>
          </p:cNvPicPr>
          <p:nvPr/>
        </p:nvPicPr>
        <p:blipFill>
          <a:blip r:embed="rId6"/>
          <a:stretch>
            <a:fillRect/>
          </a:stretch>
        </p:blipFill>
        <p:spPr>
          <a:xfrm>
            <a:off x="4616792" y="2208705"/>
            <a:ext cx="3425141" cy="3026095"/>
          </a:xfrm>
          <a:prstGeom prst="rect">
            <a:avLst/>
          </a:prstGeom>
        </p:spPr>
      </p:pic>
      <p:sp>
        <p:nvSpPr>
          <p:cNvPr id="638" name="Text placeholder 3"/>
          <p:cNvSpPr txBox="1">
            <a:spLocks noGrp="1"/>
          </p:cNvSpPr>
          <p:nvPr>
            <p:ph type="body" idx="2"/>
          </p:nvPr>
        </p:nvSpPr>
        <p:spPr>
          <a:xfrm>
            <a:off x="485722" y="5533872"/>
            <a:ext cx="8305800" cy="57257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chemeClr val="dk1"/>
                </a:solidFill>
                <a:latin typeface="+mn-lt"/>
                <a:ea typeface="Arial"/>
                <a:cs typeface="Arial"/>
                <a:sym typeface="Arial"/>
              </a:rPr>
              <a:t>The Excel value of the 90</a:t>
            </a:r>
            <a:r>
              <a:rPr lang="en-US" sz="2000" b="0" i="0" u="none" strike="noStrike" cap="none" baseline="30000" dirty="0">
                <a:solidFill>
                  <a:schemeClr val="dk1"/>
                </a:solidFill>
                <a:latin typeface="+mn-lt"/>
                <a:ea typeface="Arial"/>
                <a:cs typeface="Arial"/>
                <a:sym typeface="Arial"/>
              </a:rPr>
              <a:t>th</a:t>
            </a:r>
            <a:r>
              <a:rPr lang="en-US" sz="2000" b="0" i="0" u="none" strike="noStrike" cap="none" dirty="0">
                <a:solidFill>
                  <a:schemeClr val="dk1"/>
                </a:solidFill>
                <a:latin typeface="+mn-lt"/>
                <a:ea typeface="Arial"/>
                <a:cs typeface="Arial"/>
                <a:sym typeface="Arial"/>
              </a:rPr>
              <a:t> percentile that was computed in Example </a:t>
            </a:r>
            <a:r>
              <a:rPr lang="en-US" sz="2000" b="0" i="0" u="none" strike="noStrike" cap="none" dirty="0" smtClean="0">
                <a:solidFill>
                  <a:schemeClr val="dk1"/>
                </a:solidFill>
                <a:latin typeface="+mn-lt"/>
                <a:ea typeface="Arial"/>
                <a:cs typeface="Arial"/>
                <a:sym typeface="Arial"/>
              </a:rPr>
              <a:t>4.9 as </a:t>
            </a:r>
            <a:r>
              <a:rPr lang="en-US" sz="2000" b="0" i="0" u="none" strike="noStrike" cap="none" dirty="0">
                <a:solidFill>
                  <a:schemeClr val="dk1"/>
                </a:solidFill>
                <a:latin typeface="+mn-lt"/>
                <a:ea typeface="Arial"/>
                <a:cs typeface="Arial"/>
                <a:sym typeface="Arial"/>
              </a:rPr>
              <a:t>$74,375 is the 90.3</a:t>
            </a:r>
            <a:r>
              <a:rPr lang="en-US" sz="2000" b="0" i="0" u="none" strike="noStrike" cap="none" baseline="30000" dirty="0">
                <a:solidFill>
                  <a:schemeClr val="dk1"/>
                </a:solidFill>
                <a:latin typeface="+mn-lt"/>
                <a:ea typeface="Arial"/>
                <a:cs typeface="Arial"/>
                <a:sym typeface="Arial"/>
              </a:rPr>
              <a:t>rd</a:t>
            </a:r>
            <a:r>
              <a:rPr lang="en-US" sz="2000" b="0" i="0" u="none" strike="noStrike" cap="none" dirty="0">
                <a:solidFill>
                  <a:schemeClr val="dk1"/>
                </a:solidFill>
                <a:latin typeface="+mn-lt"/>
                <a:ea typeface="Arial"/>
                <a:cs typeface="Arial"/>
                <a:sym typeface="Arial"/>
              </a:rPr>
              <a:t> percentile value.</a:t>
            </a:r>
            <a:endParaRPr sz="2000" b="0" i="0" u="none" strike="noStrike" cap="none" dirty="0">
              <a:solidFill>
                <a:schemeClr val="dk1"/>
              </a:solidFill>
              <a:latin typeface="+mn-lt"/>
              <a:ea typeface="Arial"/>
              <a:cs typeface="Arial"/>
              <a:sym typeface="Arial"/>
            </a:endParaRPr>
          </a:p>
        </p:txBody>
      </p:sp>
    </p:spTree>
    <p:extLst>
      <p:ext uri="{BB962C8B-B14F-4D97-AF65-F5344CB8AC3E}">
        <p14:creationId xmlns:p14="http://schemas.microsoft.com/office/powerpoint/2010/main" val="10147974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Quartiles</a:t>
            </a:r>
            <a:endParaRPr sz="3600" b="1" i="0" u="none" strike="noStrike" cap="none" dirty="0">
              <a:solidFill>
                <a:srgbClr val="007FA3"/>
              </a:solidFill>
              <a:latin typeface="+mj-lt"/>
              <a:ea typeface="Arial"/>
              <a:cs typeface="Arial"/>
              <a:sym typeface="Arial"/>
            </a:endParaRPr>
          </a:p>
        </p:txBody>
      </p:sp>
      <p:sp>
        <p:nvSpPr>
          <p:cNvPr id="644" name="Text placeholder 2"/>
          <p:cNvSpPr txBox="1">
            <a:spLocks noGrp="1"/>
          </p:cNvSpPr>
          <p:nvPr>
            <p:ph type="body" idx="1"/>
          </p:nvPr>
        </p:nvSpPr>
        <p:spPr>
          <a:xfrm>
            <a:off x="457200" y="1600201"/>
            <a:ext cx="8229600" cy="266700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800" b="1" i="0" u="none" strike="noStrike" cap="none" dirty="0">
                <a:solidFill>
                  <a:schemeClr val="dk1"/>
                </a:solidFill>
                <a:latin typeface="+mn-lt"/>
                <a:ea typeface="Arial"/>
                <a:cs typeface="Arial"/>
                <a:sym typeface="Arial"/>
              </a:rPr>
              <a:t>Quartiles</a:t>
            </a:r>
            <a:r>
              <a:rPr lang="en-US" sz="1800" b="0" i="0" u="none" strike="noStrike" cap="none" dirty="0">
                <a:solidFill>
                  <a:schemeClr val="dk1"/>
                </a:solidFill>
                <a:latin typeface="+mn-lt"/>
                <a:ea typeface="Arial"/>
                <a:cs typeface="Arial"/>
                <a:sym typeface="Arial"/>
              </a:rPr>
              <a:t> break the data into four parts.</a:t>
            </a:r>
            <a:endParaRPr sz="1800" b="0" i="0" u="none" strike="noStrike" cap="none" dirty="0">
              <a:solidFill>
                <a:schemeClr val="dk1"/>
              </a:solidFill>
              <a:latin typeface="+mn-lt"/>
              <a:ea typeface="Arial"/>
              <a:cs typeface="Arial"/>
              <a:sym typeface="Arial"/>
            </a:endParaRPr>
          </a:p>
          <a:p>
            <a:pPr marL="742950" marR="0" lvl="1" indent="-285750" algn="l" rtl="0">
              <a:spcBef>
                <a:spcPts val="600"/>
              </a:spcBef>
              <a:spcAft>
                <a:spcPts val="0"/>
              </a:spcAft>
              <a:buClr>
                <a:srgbClr val="007FA3"/>
              </a:buClr>
              <a:buSzPct val="100000"/>
              <a:buFont typeface="Arial"/>
              <a:buChar char="–"/>
            </a:pPr>
            <a:r>
              <a:rPr lang="en-US" sz="1800" b="0" i="0" u="none" strike="noStrike" cap="none" dirty="0">
                <a:solidFill>
                  <a:schemeClr val="dk1"/>
                </a:solidFill>
                <a:latin typeface="+mn-lt"/>
                <a:ea typeface="Arial"/>
                <a:cs typeface="Arial"/>
                <a:sym typeface="Arial"/>
              </a:rPr>
              <a:t>The </a:t>
            </a:r>
            <a:r>
              <a:rPr lang="en-US" sz="1800" dirty="0" smtClean="0">
                <a:latin typeface="+mn-lt"/>
              </a:rPr>
              <a:t>25th </a:t>
            </a:r>
            <a:r>
              <a:rPr lang="en-US" sz="1800" b="0" i="0" u="none" strike="noStrike" cap="none" dirty="0" smtClean="0">
                <a:solidFill>
                  <a:schemeClr val="dk1"/>
                </a:solidFill>
                <a:latin typeface="+mn-lt"/>
                <a:ea typeface="Arial"/>
                <a:cs typeface="Arial"/>
                <a:sym typeface="Arial"/>
              </a:rPr>
              <a:t>percentile </a:t>
            </a:r>
            <a:r>
              <a:rPr lang="en-US" sz="1800" b="0" i="0" u="none" strike="noStrike" cap="none" dirty="0">
                <a:solidFill>
                  <a:schemeClr val="dk1"/>
                </a:solidFill>
                <a:latin typeface="+mn-lt"/>
                <a:ea typeface="Arial"/>
                <a:cs typeface="Arial"/>
                <a:sym typeface="Arial"/>
              </a:rPr>
              <a:t>is called the first quartile,Q1;</a:t>
            </a:r>
            <a:endParaRPr sz="1800" b="0" i="0" u="none" strike="noStrike" cap="none" dirty="0">
              <a:solidFill>
                <a:schemeClr val="dk1"/>
              </a:solidFill>
              <a:latin typeface="+mn-lt"/>
              <a:ea typeface="Arial"/>
              <a:cs typeface="Arial"/>
              <a:sym typeface="Arial"/>
            </a:endParaRPr>
          </a:p>
          <a:p>
            <a:pPr marL="742950" marR="0" lvl="1" indent="-285750" algn="l" rtl="0">
              <a:spcBef>
                <a:spcPts val="600"/>
              </a:spcBef>
              <a:spcAft>
                <a:spcPts val="0"/>
              </a:spcAft>
              <a:buClr>
                <a:srgbClr val="007FA3"/>
              </a:buClr>
              <a:buSzPct val="100000"/>
              <a:buFont typeface="Arial"/>
              <a:buChar char="–"/>
            </a:pPr>
            <a:r>
              <a:rPr lang="en-US" sz="1800" b="0" i="0" u="none" strike="noStrike" cap="none" dirty="0">
                <a:solidFill>
                  <a:schemeClr val="dk1"/>
                </a:solidFill>
                <a:latin typeface="+mn-lt"/>
                <a:ea typeface="Arial"/>
                <a:cs typeface="Arial"/>
                <a:sym typeface="Arial"/>
              </a:rPr>
              <a:t>the </a:t>
            </a:r>
            <a:r>
              <a:rPr lang="en-US" sz="1800" dirty="0" smtClean="0">
                <a:latin typeface="+mn-lt"/>
              </a:rPr>
              <a:t>50th</a:t>
            </a:r>
            <a:r>
              <a:rPr lang="en-US" sz="1800" b="0" i="0" u="none" strike="noStrike" cap="none" dirty="0" smtClean="0">
                <a:solidFill>
                  <a:schemeClr val="dk1"/>
                </a:solidFill>
                <a:latin typeface="+mn-lt"/>
                <a:ea typeface="Arial"/>
                <a:cs typeface="Arial"/>
                <a:sym typeface="Arial"/>
              </a:rPr>
              <a:t> percentile </a:t>
            </a:r>
            <a:r>
              <a:rPr lang="en-US" sz="1800" b="0" i="0" u="none" strike="noStrike" cap="none" dirty="0">
                <a:solidFill>
                  <a:schemeClr val="dk1"/>
                </a:solidFill>
                <a:latin typeface="+mn-lt"/>
                <a:ea typeface="Arial"/>
                <a:cs typeface="Arial"/>
                <a:sym typeface="Arial"/>
              </a:rPr>
              <a:t>is called the second quartile, Q2;</a:t>
            </a:r>
            <a:endParaRPr sz="1800" b="0" i="0" u="none" strike="noStrike" cap="none" dirty="0">
              <a:solidFill>
                <a:schemeClr val="dk1"/>
              </a:solidFill>
              <a:latin typeface="+mn-lt"/>
              <a:ea typeface="Arial"/>
              <a:cs typeface="Arial"/>
              <a:sym typeface="Arial"/>
            </a:endParaRPr>
          </a:p>
          <a:p>
            <a:pPr marL="742950" marR="0" lvl="1" indent="-285750" algn="l" rtl="0">
              <a:spcBef>
                <a:spcPts val="600"/>
              </a:spcBef>
              <a:spcAft>
                <a:spcPts val="0"/>
              </a:spcAft>
              <a:buClr>
                <a:srgbClr val="007FA3"/>
              </a:buClr>
              <a:buSzPct val="100000"/>
              <a:buFont typeface="Arial"/>
              <a:buChar char="–"/>
            </a:pPr>
            <a:r>
              <a:rPr lang="en-US" sz="1800" b="0" i="0" u="none" strike="noStrike" cap="none" dirty="0">
                <a:solidFill>
                  <a:schemeClr val="dk1"/>
                </a:solidFill>
                <a:latin typeface="+mn-lt"/>
                <a:ea typeface="Arial"/>
                <a:cs typeface="Arial"/>
                <a:sym typeface="Arial"/>
              </a:rPr>
              <a:t>the </a:t>
            </a:r>
            <a:r>
              <a:rPr lang="en-US" sz="1800" dirty="0" smtClean="0">
                <a:latin typeface="+mn-lt"/>
              </a:rPr>
              <a:t>75th</a:t>
            </a:r>
            <a:r>
              <a:rPr lang="en-US" sz="1800" b="0" i="0" u="none" strike="noStrike" cap="none" dirty="0" smtClean="0">
                <a:solidFill>
                  <a:schemeClr val="dk1"/>
                </a:solidFill>
                <a:latin typeface="+mn-lt"/>
                <a:ea typeface="Arial"/>
                <a:cs typeface="Arial"/>
                <a:sym typeface="Arial"/>
              </a:rPr>
              <a:t> percentile </a:t>
            </a:r>
            <a:r>
              <a:rPr lang="en-US" sz="1800" b="0" i="0" u="none" strike="noStrike" cap="none" dirty="0">
                <a:solidFill>
                  <a:schemeClr val="dk1"/>
                </a:solidFill>
                <a:latin typeface="+mn-lt"/>
                <a:ea typeface="Arial"/>
                <a:cs typeface="Arial"/>
                <a:sym typeface="Arial"/>
              </a:rPr>
              <a:t>is called the third quartile, Q3; and</a:t>
            </a:r>
            <a:endParaRPr sz="1800" b="0" i="0" u="none" strike="noStrike" cap="none" dirty="0">
              <a:solidFill>
                <a:schemeClr val="dk1"/>
              </a:solidFill>
              <a:latin typeface="+mn-lt"/>
              <a:ea typeface="Arial"/>
              <a:cs typeface="Arial"/>
              <a:sym typeface="Arial"/>
            </a:endParaRPr>
          </a:p>
          <a:p>
            <a:pPr marL="742950" marR="0" lvl="1" indent="-285750" algn="l" rtl="0">
              <a:spcBef>
                <a:spcPts val="600"/>
              </a:spcBef>
              <a:spcAft>
                <a:spcPts val="0"/>
              </a:spcAft>
              <a:buClr>
                <a:srgbClr val="007FA3"/>
              </a:buClr>
              <a:buSzPct val="100000"/>
              <a:buFont typeface="Arial"/>
              <a:buChar char="–"/>
            </a:pPr>
            <a:r>
              <a:rPr lang="en-US" sz="1800" b="0" i="0" u="none" strike="noStrike" cap="none" dirty="0">
                <a:solidFill>
                  <a:schemeClr val="dk1"/>
                </a:solidFill>
                <a:latin typeface="+mn-lt"/>
                <a:ea typeface="Arial"/>
                <a:cs typeface="Arial"/>
                <a:sym typeface="Arial"/>
              </a:rPr>
              <a:t>the </a:t>
            </a:r>
            <a:r>
              <a:rPr lang="en-US" sz="1800" dirty="0" smtClean="0">
                <a:latin typeface="+mn-lt"/>
              </a:rPr>
              <a:t>100th</a:t>
            </a:r>
            <a:r>
              <a:rPr lang="en-US" sz="1800" b="0" i="0" u="none" strike="noStrike" cap="none" dirty="0" smtClean="0">
                <a:solidFill>
                  <a:schemeClr val="dk1"/>
                </a:solidFill>
                <a:latin typeface="+mn-lt"/>
                <a:ea typeface="Arial"/>
                <a:cs typeface="Arial"/>
                <a:sym typeface="Arial"/>
              </a:rPr>
              <a:t>  </a:t>
            </a:r>
            <a:r>
              <a:rPr lang="en-US" sz="1800" b="0" i="0" u="none" strike="noStrike" cap="none" dirty="0">
                <a:solidFill>
                  <a:schemeClr val="dk1"/>
                </a:solidFill>
                <a:latin typeface="+mn-lt"/>
                <a:ea typeface="Arial"/>
                <a:cs typeface="Arial"/>
                <a:sym typeface="Arial"/>
              </a:rPr>
              <a:t>percentile is the fourth quartile, Q4.</a:t>
            </a:r>
            <a:endParaRPr sz="1800" b="0" i="0" u="none" strike="noStrike" cap="none" dirty="0">
              <a:solidFill>
                <a:schemeClr val="dk1"/>
              </a:solidFill>
              <a:latin typeface="+mn-lt"/>
              <a:ea typeface="Arial"/>
              <a:cs typeface="Arial"/>
              <a:sym typeface="Arial"/>
            </a:endParaRPr>
          </a:p>
          <a:p>
            <a:pPr marL="256032" marR="0" lvl="0" indent="-256032" algn="l" rtl="0">
              <a:spcAft>
                <a:spcPts val="0"/>
              </a:spcAft>
              <a:buClr>
                <a:srgbClr val="007FA3"/>
              </a:buClr>
              <a:buSzPct val="100000"/>
              <a:buFont typeface="Arial"/>
              <a:buChar char="•"/>
            </a:pPr>
            <a:r>
              <a:rPr lang="en-US" sz="1800" b="0" i="0" u="none" strike="noStrike" cap="none" dirty="0">
                <a:solidFill>
                  <a:schemeClr val="dk1"/>
                </a:solidFill>
                <a:latin typeface="+mn-lt"/>
                <a:ea typeface="Arial"/>
                <a:cs typeface="Arial"/>
                <a:sym typeface="Arial"/>
              </a:rPr>
              <a:t>One-fourth of the data fall below the first quartile, one-half are below the second quartile, and three-fourths are below the third quartile.</a:t>
            </a:r>
            <a:endParaRPr sz="1800" b="0" i="0" u="none" strike="noStrike" cap="none" dirty="0">
              <a:solidFill>
                <a:schemeClr val="dk1"/>
              </a:solidFill>
              <a:latin typeface="+mn-lt"/>
              <a:ea typeface="Arial"/>
              <a:cs typeface="Arial"/>
              <a:sym typeface="Arial"/>
            </a:endParaRPr>
          </a:p>
        </p:txBody>
      </p:sp>
      <p:sp>
        <p:nvSpPr>
          <p:cNvPr id="645" name="Text placeholder 3"/>
          <p:cNvSpPr txBox="1">
            <a:spLocks noGrp="1"/>
          </p:cNvSpPr>
          <p:nvPr>
            <p:ph type="body" idx="2"/>
          </p:nvPr>
        </p:nvSpPr>
        <p:spPr>
          <a:xfrm>
            <a:off x="562649" y="4764178"/>
            <a:ext cx="1834187" cy="270458"/>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chemeClr val="dk1"/>
                </a:solidFill>
                <a:latin typeface="+mn-lt"/>
                <a:sym typeface="Arial"/>
              </a:rPr>
              <a:t>Excel function</a:t>
            </a:r>
            <a:endParaRPr sz="1800" dirty="0">
              <a:latin typeface="+mn-lt"/>
            </a:endParaRPr>
          </a:p>
        </p:txBody>
      </p:sp>
      <p:graphicFrame>
        <p:nvGraphicFramePr>
          <p:cNvPr id="2" name="Object 1" descr="Q U A R T I L E period I N C left parenthesis array, q u a r t right parenthesis,"/>
          <p:cNvGraphicFramePr>
            <a:graphicFrameLocks noChangeAspect="1"/>
          </p:cNvGraphicFramePr>
          <p:nvPr>
            <p:extLst>
              <p:ext uri="{D42A27DB-BD31-4B8C-83A1-F6EECF244321}">
                <p14:modId xmlns:p14="http://schemas.microsoft.com/office/powerpoint/2010/main" val="3158535555"/>
              </p:ext>
            </p:extLst>
          </p:nvPr>
        </p:nvGraphicFramePr>
        <p:xfrm>
          <a:off x="2576947" y="4764178"/>
          <a:ext cx="2653881" cy="270459"/>
        </p:xfrm>
        <a:graphic>
          <a:graphicData uri="http://schemas.openxmlformats.org/presentationml/2006/ole">
            <mc:AlternateContent xmlns:mc="http://schemas.openxmlformats.org/markup-compatibility/2006">
              <mc:Choice xmlns:v="urn:schemas-microsoft-com:vml" Requires="v">
                <p:oleObj spid="_x0000_s58889" name="Equation" r:id="rId4" imgW="1993680" imgH="203040" progId="Equation.DSMT4">
                  <p:embed/>
                </p:oleObj>
              </mc:Choice>
              <mc:Fallback>
                <p:oleObj name="Equation" r:id="rId4" imgW="1993680" imgH="203040" progId="Equation.DSMT4">
                  <p:embed/>
                  <p:pic>
                    <p:nvPicPr>
                      <p:cNvPr id="0" name=""/>
                      <p:cNvPicPr/>
                      <p:nvPr/>
                    </p:nvPicPr>
                    <p:blipFill>
                      <a:blip r:embed="rId5"/>
                      <a:stretch>
                        <a:fillRect/>
                      </a:stretch>
                    </p:blipFill>
                    <p:spPr>
                      <a:xfrm>
                        <a:off x="2576947" y="4764178"/>
                        <a:ext cx="2653881" cy="270459"/>
                      </a:xfrm>
                      <a:prstGeom prst="rect">
                        <a:avLst/>
                      </a:prstGeom>
                    </p:spPr>
                  </p:pic>
                </p:oleObj>
              </mc:Fallback>
            </mc:AlternateContent>
          </a:graphicData>
        </a:graphic>
      </p:graphicFrame>
      <p:sp>
        <p:nvSpPr>
          <p:cNvPr id="647" name="Text placeholder 4"/>
          <p:cNvSpPr txBox="1">
            <a:spLocks noGrp="1"/>
          </p:cNvSpPr>
          <p:nvPr>
            <p:ph type="body" idx="3"/>
          </p:nvPr>
        </p:nvSpPr>
        <p:spPr>
          <a:xfrm>
            <a:off x="5377613" y="4760479"/>
            <a:ext cx="797046" cy="27415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1800" b="0" i="0" u="none" strike="noStrike" cap="none" dirty="0">
                <a:solidFill>
                  <a:schemeClr val="dk1"/>
                </a:solidFill>
                <a:latin typeface="+mn-lt"/>
                <a:sym typeface="Arial"/>
              </a:rPr>
              <a:t>where</a:t>
            </a:r>
            <a:endParaRPr sz="1800" dirty="0">
              <a:latin typeface="+mn-lt"/>
            </a:endParaRPr>
          </a:p>
        </p:txBody>
      </p:sp>
      <p:sp>
        <p:nvSpPr>
          <p:cNvPr id="648" name="Text placeholder 5"/>
          <p:cNvSpPr txBox="1">
            <a:spLocks noGrp="1"/>
          </p:cNvSpPr>
          <p:nvPr>
            <p:ph type="body" idx="4"/>
          </p:nvPr>
        </p:nvSpPr>
        <p:spPr>
          <a:xfrm>
            <a:off x="668319" y="5134069"/>
            <a:ext cx="7929282" cy="68484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007FA3"/>
              </a:buClr>
              <a:buSzPts val="2400"/>
              <a:buFont typeface="Arial"/>
              <a:buNone/>
            </a:pPr>
            <a:r>
              <a:rPr lang="en-US" sz="1800" b="0" i="0" u="none" strike="noStrike" cap="none" dirty="0">
                <a:solidFill>
                  <a:schemeClr val="dk1"/>
                </a:solidFill>
                <a:latin typeface="+mn-lt"/>
                <a:ea typeface="Arial"/>
                <a:cs typeface="Arial"/>
                <a:sym typeface="Arial"/>
              </a:rPr>
              <a:t>array specifies the range of the data and quart is a whole number between 1 and 4, designating the desired </a:t>
            </a:r>
            <a:r>
              <a:rPr lang="en-US" sz="1800" b="0" i="0" u="none" strike="noStrike" cap="none" dirty="0" smtClean="0">
                <a:solidFill>
                  <a:schemeClr val="dk1"/>
                </a:solidFill>
                <a:latin typeface="+mn-lt"/>
                <a:ea typeface="Arial"/>
                <a:cs typeface="Arial"/>
                <a:sym typeface="Arial"/>
              </a:rPr>
              <a:t>quartile</a:t>
            </a:r>
            <a:endParaRPr sz="1800" b="0" i="0" u="none" strike="noStrike" cap="none" dirty="0">
              <a:solidFill>
                <a:schemeClr val="dk1"/>
              </a:solidFill>
              <a:latin typeface="+mn-lt"/>
              <a:ea typeface="Arial"/>
              <a:cs typeface="Arial"/>
              <a:sym typeface="Arial"/>
            </a:endParaRPr>
          </a:p>
        </p:txBody>
      </p:sp>
    </p:spTree>
    <p:extLst>
      <p:ext uri="{BB962C8B-B14F-4D97-AF65-F5344CB8AC3E}">
        <p14:creationId xmlns:p14="http://schemas.microsoft.com/office/powerpoint/2010/main" val="15565258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4.12: </a:t>
            </a:r>
            <a:r>
              <a:rPr lang="en-US" sz="3600" b="1" i="0" u="none" strike="noStrike" cap="none" dirty="0">
                <a:solidFill>
                  <a:srgbClr val="007FA3"/>
                </a:solidFill>
                <a:latin typeface="+mj-lt"/>
                <a:ea typeface="Arial"/>
                <a:cs typeface="Arial"/>
                <a:sym typeface="Arial"/>
              </a:rPr>
              <a:t>Computing Quartiles in Excel</a:t>
            </a:r>
            <a:endParaRPr sz="3600" b="1" i="0" u="none" strike="noStrike" cap="none" dirty="0">
              <a:solidFill>
                <a:srgbClr val="007FA3"/>
              </a:solidFill>
              <a:latin typeface="+mj-lt"/>
              <a:ea typeface="Arial"/>
              <a:cs typeface="Arial"/>
              <a:sym typeface="Arial"/>
            </a:endParaRPr>
          </a:p>
        </p:txBody>
      </p:sp>
      <p:sp>
        <p:nvSpPr>
          <p:cNvPr id="654" name="Text placeholder 2"/>
          <p:cNvSpPr txBox="1">
            <a:spLocks noGrp="1"/>
          </p:cNvSpPr>
          <p:nvPr>
            <p:ph type="body" idx="1"/>
          </p:nvPr>
        </p:nvSpPr>
        <p:spPr>
          <a:xfrm>
            <a:off x="457200" y="1600200"/>
            <a:ext cx="7848600" cy="603042"/>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200" b="0" i="0" u="none" strike="noStrike" cap="none" dirty="0">
                <a:solidFill>
                  <a:schemeClr val="dk1"/>
                </a:solidFill>
                <a:latin typeface="+mn-lt"/>
                <a:ea typeface="Arial"/>
                <a:cs typeface="Arial"/>
                <a:sym typeface="Arial"/>
              </a:rPr>
              <a:t>Compute the Quartiles of the Cost per Order data</a:t>
            </a:r>
            <a:endParaRPr sz="2200" b="0" i="0" u="none" strike="noStrike" cap="none" dirty="0">
              <a:solidFill>
                <a:schemeClr val="dk1"/>
              </a:solidFill>
              <a:latin typeface="+mn-lt"/>
              <a:ea typeface="Arial"/>
              <a:cs typeface="Arial"/>
              <a:sym typeface="Arial"/>
            </a:endParaRPr>
          </a:p>
        </p:txBody>
      </p:sp>
      <p:sp>
        <p:nvSpPr>
          <p:cNvPr id="655" name="Text placeholder 3"/>
          <p:cNvSpPr txBox="1">
            <a:spLocks noGrp="1"/>
          </p:cNvSpPr>
          <p:nvPr>
            <p:ph type="body" idx="2"/>
          </p:nvPr>
        </p:nvSpPr>
        <p:spPr>
          <a:xfrm>
            <a:off x="465084" y="2204979"/>
            <a:ext cx="2382620" cy="349624"/>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ts val="2200"/>
              <a:buFont typeface="Arial"/>
              <a:buChar char="–"/>
            </a:pPr>
            <a:r>
              <a:rPr lang="en-US" sz="2200" b="0" i="0" u="none" strike="noStrike" cap="none" dirty="0">
                <a:solidFill>
                  <a:schemeClr val="dk1"/>
                </a:solidFill>
                <a:latin typeface="+mn-lt"/>
                <a:sym typeface="Arial"/>
              </a:rPr>
              <a:t>First quartile:</a:t>
            </a:r>
            <a:endParaRPr dirty="0">
              <a:latin typeface="+mn-lt"/>
            </a:endParaRPr>
          </a:p>
        </p:txBody>
      </p:sp>
      <p:graphicFrame>
        <p:nvGraphicFramePr>
          <p:cNvPr id="2" name="Object 1" descr="= Q U A R T I L E period I N C left parenthesis G 4, G 97, 1 right parenthesis = $ 6,757.81"/>
          <p:cNvGraphicFramePr>
            <a:graphicFrameLocks noChangeAspect="1"/>
          </p:cNvGraphicFramePr>
          <p:nvPr>
            <p:extLst>
              <p:ext uri="{D42A27DB-BD31-4B8C-83A1-F6EECF244321}">
                <p14:modId xmlns:p14="http://schemas.microsoft.com/office/powerpoint/2010/main" val="1662049798"/>
              </p:ext>
            </p:extLst>
          </p:nvPr>
        </p:nvGraphicFramePr>
        <p:xfrm>
          <a:off x="3071744" y="2375858"/>
          <a:ext cx="2743200" cy="203200"/>
        </p:xfrm>
        <a:graphic>
          <a:graphicData uri="http://schemas.openxmlformats.org/presentationml/2006/ole">
            <mc:AlternateContent xmlns:mc="http://schemas.openxmlformats.org/markup-compatibility/2006">
              <mc:Choice xmlns:v="urn:schemas-microsoft-com:vml" Requires="v">
                <p:oleObj spid="_x0000_s87950" name="Equation" r:id="rId4" imgW="2743200" imgH="203040" progId="Equation.DSMT4">
                  <p:embed/>
                </p:oleObj>
              </mc:Choice>
              <mc:Fallback>
                <p:oleObj name="Equation" r:id="rId4" imgW="2743200" imgH="203040" progId="Equation.DSMT4">
                  <p:embed/>
                  <p:pic>
                    <p:nvPicPr>
                      <p:cNvPr id="0" name=""/>
                      <p:cNvPicPr/>
                      <p:nvPr/>
                    </p:nvPicPr>
                    <p:blipFill>
                      <a:blip r:embed="rId5"/>
                      <a:stretch>
                        <a:fillRect/>
                      </a:stretch>
                    </p:blipFill>
                    <p:spPr>
                      <a:xfrm>
                        <a:off x="3071744" y="2375858"/>
                        <a:ext cx="2743200" cy="203200"/>
                      </a:xfrm>
                      <a:prstGeom prst="rect">
                        <a:avLst/>
                      </a:prstGeom>
                    </p:spPr>
                  </p:pic>
                </p:oleObj>
              </mc:Fallback>
            </mc:AlternateContent>
          </a:graphicData>
        </a:graphic>
      </p:graphicFrame>
      <p:sp>
        <p:nvSpPr>
          <p:cNvPr id="657" name="Text placeholder 4"/>
          <p:cNvSpPr txBox="1">
            <a:spLocks noGrp="1"/>
          </p:cNvSpPr>
          <p:nvPr>
            <p:ph type="body" idx="4"/>
          </p:nvPr>
        </p:nvSpPr>
        <p:spPr>
          <a:xfrm>
            <a:off x="465084" y="2649750"/>
            <a:ext cx="2780096" cy="349624"/>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ts val="2200"/>
              <a:buFont typeface="Arial"/>
              <a:buChar char="–"/>
            </a:pPr>
            <a:r>
              <a:rPr lang="en-US" sz="2200" b="0" i="0" u="none" strike="noStrike" cap="none" dirty="0">
                <a:solidFill>
                  <a:schemeClr val="dk1"/>
                </a:solidFill>
                <a:latin typeface="+mn-lt"/>
                <a:sym typeface="Arial"/>
              </a:rPr>
              <a:t>Second quartile:</a:t>
            </a:r>
            <a:endParaRPr dirty="0">
              <a:latin typeface="+mn-lt"/>
            </a:endParaRPr>
          </a:p>
        </p:txBody>
      </p:sp>
      <p:graphicFrame>
        <p:nvGraphicFramePr>
          <p:cNvPr id="3" name="Object 2" descr="= Q U A R T I L E period I N C left parenthesis G 4, G 97, 2 right parenthesis = $ 15,656.25"/>
          <p:cNvGraphicFramePr>
            <a:graphicFrameLocks noChangeAspect="1"/>
          </p:cNvGraphicFramePr>
          <p:nvPr>
            <p:extLst>
              <p:ext uri="{D42A27DB-BD31-4B8C-83A1-F6EECF244321}">
                <p14:modId xmlns:p14="http://schemas.microsoft.com/office/powerpoint/2010/main" val="1995770260"/>
              </p:ext>
            </p:extLst>
          </p:nvPr>
        </p:nvGraphicFramePr>
        <p:xfrm>
          <a:off x="3346431" y="2780882"/>
          <a:ext cx="2857500" cy="203200"/>
        </p:xfrm>
        <a:graphic>
          <a:graphicData uri="http://schemas.openxmlformats.org/presentationml/2006/ole">
            <mc:AlternateContent xmlns:mc="http://schemas.openxmlformats.org/markup-compatibility/2006">
              <mc:Choice xmlns:v="urn:schemas-microsoft-com:vml" Requires="v">
                <p:oleObj spid="_x0000_s87951" name="Equation" r:id="rId6" imgW="2857320" imgH="203040" progId="Equation.DSMT4">
                  <p:embed/>
                </p:oleObj>
              </mc:Choice>
              <mc:Fallback>
                <p:oleObj name="Equation" r:id="rId6" imgW="2857320" imgH="203040" progId="Equation.DSMT4">
                  <p:embed/>
                  <p:pic>
                    <p:nvPicPr>
                      <p:cNvPr id="0" name=""/>
                      <p:cNvPicPr/>
                      <p:nvPr/>
                    </p:nvPicPr>
                    <p:blipFill>
                      <a:blip r:embed="rId7"/>
                      <a:stretch>
                        <a:fillRect/>
                      </a:stretch>
                    </p:blipFill>
                    <p:spPr>
                      <a:xfrm>
                        <a:off x="3346431" y="2780882"/>
                        <a:ext cx="2857500" cy="203200"/>
                      </a:xfrm>
                      <a:prstGeom prst="rect">
                        <a:avLst/>
                      </a:prstGeom>
                    </p:spPr>
                  </p:pic>
                </p:oleObj>
              </mc:Fallback>
            </mc:AlternateContent>
          </a:graphicData>
        </a:graphic>
      </p:graphicFrame>
      <p:sp>
        <p:nvSpPr>
          <p:cNvPr id="659" name="Text placeholder 5"/>
          <p:cNvSpPr txBox="1">
            <a:spLocks noGrp="1"/>
          </p:cNvSpPr>
          <p:nvPr>
            <p:ph type="body" idx="3"/>
          </p:nvPr>
        </p:nvSpPr>
        <p:spPr>
          <a:xfrm>
            <a:off x="467710" y="3094521"/>
            <a:ext cx="2504090" cy="349624"/>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ts val="2200"/>
              <a:buFont typeface="Arial"/>
              <a:buChar char="–"/>
            </a:pPr>
            <a:r>
              <a:rPr lang="en-US" sz="2200" b="0" i="0" u="none" strike="noStrike" cap="none" dirty="0">
                <a:solidFill>
                  <a:schemeClr val="dk1"/>
                </a:solidFill>
                <a:latin typeface="+mn-lt"/>
                <a:sym typeface="Arial"/>
              </a:rPr>
              <a:t>Third quartile:</a:t>
            </a:r>
            <a:endParaRPr dirty="0">
              <a:latin typeface="+mn-lt"/>
            </a:endParaRPr>
          </a:p>
        </p:txBody>
      </p:sp>
      <p:graphicFrame>
        <p:nvGraphicFramePr>
          <p:cNvPr id="4" name="Object 3" descr="= Q U A R T I L E period I N C left parenthesis G 4, G 97, 3 right parenthesis = $ 27,593.75"/>
          <p:cNvGraphicFramePr>
            <a:graphicFrameLocks noChangeAspect="1"/>
          </p:cNvGraphicFramePr>
          <p:nvPr>
            <p:extLst>
              <p:ext uri="{D42A27DB-BD31-4B8C-83A1-F6EECF244321}">
                <p14:modId xmlns:p14="http://schemas.microsoft.com/office/powerpoint/2010/main" val="1841809036"/>
              </p:ext>
            </p:extLst>
          </p:nvPr>
        </p:nvGraphicFramePr>
        <p:xfrm>
          <a:off x="3071744" y="3240945"/>
          <a:ext cx="2844800" cy="203200"/>
        </p:xfrm>
        <a:graphic>
          <a:graphicData uri="http://schemas.openxmlformats.org/presentationml/2006/ole">
            <mc:AlternateContent xmlns:mc="http://schemas.openxmlformats.org/markup-compatibility/2006">
              <mc:Choice xmlns:v="urn:schemas-microsoft-com:vml" Requires="v">
                <p:oleObj spid="_x0000_s87952" name="Equation" r:id="rId8" imgW="2844720" imgH="203040" progId="Equation.DSMT4">
                  <p:embed/>
                </p:oleObj>
              </mc:Choice>
              <mc:Fallback>
                <p:oleObj name="Equation" r:id="rId8" imgW="2844720" imgH="203040" progId="Equation.DSMT4">
                  <p:embed/>
                  <p:pic>
                    <p:nvPicPr>
                      <p:cNvPr id="0" name=""/>
                      <p:cNvPicPr/>
                      <p:nvPr/>
                    </p:nvPicPr>
                    <p:blipFill>
                      <a:blip r:embed="rId9"/>
                      <a:stretch>
                        <a:fillRect/>
                      </a:stretch>
                    </p:blipFill>
                    <p:spPr>
                      <a:xfrm>
                        <a:off x="3071744" y="3240945"/>
                        <a:ext cx="2844800" cy="203200"/>
                      </a:xfrm>
                      <a:prstGeom prst="rect">
                        <a:avLst/>
                      </a:prstGeom>
                    </p:spPr>
                  </p:pic>
                </p:oleObj>
              </mc:Fallback>
            </mc:AlternateContent>
          </a:graphicData>
        </a:graphic>
      </p:graphicFrame>
      <p:sp>
        <p:nvSpPr>
          <p:cNvPr id="661" name="Text placeholder 6"/>
          <p:cNvSpPr txBox="1">
            <a:spLocks noGrp="1"/>
          </p:cNvSpPr>
          <p:nvPr>
            <p:ph type="body" idx="5"/>
          </p:nvPr>
        </p:nvSpPr>
        <p:spPr>
          <a:xfrm>
            <a:off x="457200" y="3539292"/>
            <a:ext cx="2667000" cy="349624"/>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ts val="2200"/>
              <a:buFont typeface="Arial"/>
              <a:buChar char="–"/>
            </a:pPr>
            <a:r>
              <a:rPr lang="en-US" sz="2200" b="0" i="0" u="none" strike="noStrike" cap="none" dirty="0">
                <a:solidFill>
                  <a:schemeClr val="dk1"/>
                </a:solidFill>
                <a:latin typeface="+mn-lt"/>
                <a:sym typeface="Arial"/>
              </a:rPr>
              <a:t>Fourth quartile:</a:t>
            </a:r>
            <a:endParaRPr dirty="0">
              <a:latin typeface="+mn-lt"/>
            </a:endParaRPr>
          </a:p>
        </p:txBody>
      </p:sp>
      <p:graphicFrame>
        <p:nvGraphicFramePr>
          <p:cNvPr id="5" name="Object 4" descr="= Q U A R T I L E period I N C left parenthesis G 4, G 97, 4 right parenthesis = $ 127,500.00"/>
          <p:cNvGraphicFramePr>
            <a:graphicFrameLocks noChangeAspect="1"/>
          </p:cNvGraphicFramePr>
          <p:nvPr>
            <p:extLst>
              <p:ext uri="{D42A27DB-BD31-4B8C-83A1-F6EECF244321}">
                <p14:modId xmlns:p14="http://schemas.microsoft.com/office/powerpoint/2010/main" val="1998100163"/>
              </p:ext>
            </p:extLst>
          </p:nvPr>
        </p:nvGraphicFramePr>
        <p:xfrm>
          <a:off x="3230903" y="3714104"/>
          <a:ext cx="2933700" cy="203200"/>
        </p:xfrm>
        <a:graphic>
          <a:graphicData uri="http://schemas.openxmlformats.org/presentationml/2006/ole">
            <mc:AlternateContent xmlns:mc="http://schemas.openxmlformats.org/markup-compatibility/2006">
              <mc:Choice xmlns:v="urn:schemas-microsoft-com:vml" Requires="v">
                <p:oleObj spid="_x0000_s87953" name="Equation" r:id="rId10" imgW="2933640" imgH="203040" progId="Equation.DSMT4">
                  <p:embed/>
                </p:oleObj>
              </mc:Choice>
              <mc:Fallback>
                <p:oleObj name="Equation" r:id="rId10" imgW="2933640" imgH="203040" progId="Equation.DSMT4">
                  <p:embed/>
                  <p:pic>
                    <p:nvPicPr>
                      <p:cNvPr id="0" name=""/>
                      <p:cNvPicPr/>
                      <p:nvPr/>
                    </p:nvPicPr>
                    <p:blipFill>
                      <a:blip r:embed="rId11"/>
                      <a:stretch>
                        <a:fillRect/>
                      </a:stretch>
                    </p:blipFill>
                    <p:spPr>
                      <a:xfrm>
                        <a:off x="3230903" y="3714104"/>
                        <a:ext cx="2933700" cy="203200"/>
                      </a:xfrm>
                      <a:prstGeom prst="rect">
                        <a:avLst/>
                      </a:prstGeom>
                    </p:spPr>
                  </p:pic>
                </p:oleObj>
              </mc:Fallback>
            </mc:AlternateContent>
          </a:graphicData>
        </a:graphic>
      </p:graphicFrame>
    </p:spTree>
    <p:extLst>
      <p:ext uri="{BB962C8B-B14F-4D97-AF65-F5344CB8AC3E}">
        <p14:creationId xmlns:p14="http://schemas.microsoft.com/office/powerpoint/2010/main" val="20875144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Cross-Tabulations</a:t>
            </a:r>
            <a:endParaRPr sz="3600" b="1" i="0" u="none" strike="noStrike" cap="none" dirty="0">
              <a:solidFill>
                <a:srgbClr val="007FA3"/>
              </a:solidFill>
              <a:latin typeface="+mj-lt"/>
              <a:ea typeface="Arial"/>
              <a:cs typeface="Arial"/>
              <a:sym typeface="Arial"/>
            </a:endParaRPr>
          </a:p>
        </p:txBody>
      </p:sp>
      <p:sp>
        <p:nvSpPr>
          <p:cNvPr id="668" name="Text placeholder 2"/>
          <p:cNvSpPr txBox="1">
            <a:spLocks noGrp="1"/>
          </p:cNvSpPr>
          <p:nvPr>
            <p:ph type="body" idx="1"/>
          </p:nvPr>
        </p:nvSpPr>
        <p:spPr>
          <a:xfrm>
            <a:off x="457200" y="1600201"/>
            <a:ext cx="8229600" cy="4202722"/>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A </a:t>
            </a:r>
            <a:r>
              <a:rPr lang="en-US" sz="2400" b="1" i="0" u="none" strike="noStrike" cap="none" dirty="0">
                <a:solidFill>
                  <a:srgbClr val="000000"/>
                </a:solidFill>
                <a:latin typeface="+mn-lt"/>
                <a:sym typeface="Arial"/>
              </a:rPr>
              <a:t>cross-tabulation </a:t>
            </a:r>
            <a:r>
              <a:rPr lang="en-US" sz="2400" b="0" i="0" u="none" strike="noStrike" cap="none" dirty="0">
                <a:solidFill>
                  <a:srgbClr val="000000"/>
                </a:solidFill>
                <a:latin typeface="+mn-lt"/>
                <a:sym typeface="Arial"/>
              </a:rPr>
              <a:t>is a tabular method that displays the number of observations in a data set for different subcategories of two categorical variables.</a:t>
            </a:r>
            <a:endParaRPr sz="2400" dirty="0">
              <a:latin typeface="+mn-lt"/>
            </a:endParaRPr>
          </a:p>
          <a:p>
            <a:pPr marL="741553" marR="0" lvl="1" indent="-284353"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A cross-tabulation table is often called a </a:t>
            </a:r>
            <a:r>
              <a:rPr lang="en-US" sz="2400" b="1" i="0" u="none" strike="noStrike" cap="none" dirty="0">
                <a:solidFill>
                  <a:srgbClr val="000000"/>
                </a:solidFill>
                <a:latin typeface="+mn-lt"/>
                <a:sym typeface="Arial"/>
              </a:rPr>
              <a:t>contingency table</a:t>
            </a:r>
            <a:r>
              <a:rPr lang="en-US" sz="2400" b="0" i="0" u="none" strike="noStrike" cap="none" dirty="0">
                <a:solidFill>
                  <a:srgbClr val="000000"/>
                </a:solidFill>
                <a:latin typeface="+mn-lt"/>
                <a:sym typeface="Arial"/>
              </a:rPr>
              <a:t>.</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The subcategories of the variables must be mutually exclusive and exhaustive, meaning that each observation can be classified into only one subcategory, and, taken together over all subcategories, they must constitute the complete data set.</a:t>
            </a:r>
            <a:endParaRPr sz="2400" b="0" i="0" u="none" strike="noStrike" cap="none" dirty="0">
              <a:solidFill>
                <a:srgbClr val="000000"/>
              </a:solidFill>
              <a:latin typeface="+mn-lt"/>
              <a:sym typeface="Arial"/>
            </a:endParaRPr>
          </a:p>
        </p:txBody>
      </p:sp>
    </p:spTree>
    <p:extLst>
      <p:ext uri="{BB962C8B-B14F-4D97-AF65-F5344CB8AC3E}">
        <p14:creationId xmlns:p14="http://schemas.microsoft.com/office/powerpoint/2010/main" val="18275680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4.13: </a:t>
            </a:r>
            <a:r>
              <a:rPr lang="en-US" sz="3600" b="1" i="0" u="none" strike="noStrike" cap="none" dirty="0">
                <a:solidFill>
                  <a:srgbClr val="007FA3"/>
                </a:solidFill>
                <a:latin typeface="+mj-lt"/>
                <a:ea typeface="Arial"/>
                <a:cs typeface="Arial"/>
                <a:sym typeface="Arial"/>
              </a:rPr>
              <a:t>Constructing a Cross-Tabulation</a:t>
            </a:r>
            <a:endParaRPr sz="3600" b="1" i="0" u="none" strike="noStrike" cap="none" dirty="0">
              <a:solidFill>
                <a:srgbClr val="007FA3"/>
              </a:solidFill>
              <a:latin typeface="+mj-lt"/>
              <a:ea typeface="Arial"/>
              <a:cs typeface="Arial"/>
              <a:sym typeface="Arial"/>
            </a:endParaRPr>
          </a:p>
        </p:txBody>
      </p:sp>
      <p:sp>
        <p:nvSpPr>
          <p:cNvPr id="674" name="Text placeholder 2"/>
          <p:cNvSpPr txBox="1">
            <a:spLocks noGrp="1"/>
          </p:cNvSpPr>
          <p:nvPr>
            <p:ph type="body" idx="1"/>
          </p:nvPr>
        </p:nvSpPr>
        <p:spPr>
          <a:xfrm>
            <a:off x="457200" y="1600201"/>
            <a:ext cx="8229600" cy="481691"/>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200"/>
              <a:buFont typeface="Arial"/>
              <a:buChar char="•"/>
            </a:pPr>
            <a:r>
              <a:rPr lang="en-US" sz="1800" b="0" i="0" u="none" strike="noStrike" cap="none" dirty="0">
                <a:solidFill>
                  <a:schemeClr val="dk1"/>
                </a:solidFill>
                <a:latin typeface="+mn-lt"/>
                <a:ea typeface="Arial"/>
                <a:cs typeface="Arial"/>
                <a:sym typeface="Arial"/>
              </a:rPr>
              <a:t>Sales Transactions database</a:t>
            </a:r>
            <a:endParaRPr sz="1800" b="0" i="0" u="none" strike="noStrike" cap="none" dirty="0">
              <a:solidFill>
                <a:schemeClr val="dk1"/>
              </a:solidFill>
              <a:latin typeface="+mn-lt"/>
              <a:ea typeface="Arial"/>
              <a:cs typeface="Arial"/>
              <a:sym typeface="Arial"/>
            </a:endParaRPr>
          </a:p>
        </p:txBody>
      </p:sp>
      <p:pic>
        <p:nvPicPr>
          <p:cNvPr id="2" name="Picture 1" descr="An Excel sheet has a table titled, Sales Transactions, July 14. The table has  10 rows from row 4 to 13 and 8 columns from A to H. The column headings from the left to right are as follows. Cust I D, Region, Payment, Transaction Code, Source, Amount, Product, Time of Day. The row entries are as follows. Row 4. 10001, East, PayPal, 93816545, Web, $20.19, D V D, 22 hours 19 minutes. Row 5. 10002, West, Credit, 74083490, Web, $17.85, D V D, 13 hours 27 minutes. Row 6. 10003, North, Credit, 64942368, Web, $23.98, D V D, 14 hours 27 minutes. Row 7. 10004, West, PayPal, 70560957, Email, $23.51, Book, 15 hours 38 minutes. Row 8. 10005, South, credit, 35208817, Web, $15.33, Book, 15 hours 21 minutes. Row 9. 10006, West, PayPal, 20978903, Email, $17.30, D V D, 13 hours 11 minutes. Row 10. 10007, East, credit, 80103311, Web, $117.72, Book, 21 hours 59 minutes. Row 11. 10008, West, credit, 14132683, Web, $21.76, Book, 4 hours 04 minutes. Row 12. 10009, West, PayPal, 40128225, Web, $15.92, D V D, 19 hours 35 minutes. Row 13. 10010, South, PayPal, 49073721, Web, $23.39, D V D, 13 hours 26 minutes."/>
          <p:cNvPicPr>
            <a:picLocks noChangeAspect="1"/>
          </p:cNvPicPr>
          <p:nvPr/>
        </p:nvPicPr>
        <p:blipFill>
          <a:blip r:embed="rId3"/>
          <a:stretch>
            <a:fillRect/>
          </a:stretch>
        </p:blipFill>
        <p:spPr>
          <a:xfrm>
            <a:off x="2982104" y="2238187"/>
            <a:ext cx="3179790" cy="1181065"/>
          </a:xfrm>
          <a:prstGeom prst="rect">
            <a:avLst/>
          </a:prstGeom>
        </p:spPr>
      </p:pic>
      <p:sp>
        <p:nvSpPr>
          <p:cNvPr id="676" name="Text placeholder 3"/>
          <p:cNvSpPr txBox="1">
            <a:spLocks noGrp="1"/>
          </p:cNvSpPr>
          <p:nvPr>
            <p:ph type="body" idx="2"/>
          </p:nvPr>
        </p:nvSpPr>
        <p:spPr>
          <a:xfrm>
            <a:off x="457200" y="3603446"/>
            <a:ext cx="8229600" cy="603950"/>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ts val="2200"/>
              <a:buFont typeface="Arial"/>
              <a:buChar char="•"/>
            </a:pPr>
            <a:r>
              <a:rPr lang="en-US" sz="1800" b="0" i="0" u="none" strike="noStrike" cap="none" dirty="0">
                <a:solidFill>
                  <a:schemeClr val="dk1"/>
                </a:solidFill>
                <a:latin typeface="+mn-lt"/>
                <a:ea typeface="Arial"/>
                <a:cs typeface="Arial"/>
                <a:sym typeface="Arial"/>
              </a:rPr>
              <a:t>Count the number (and compute the percentage) of books and D</a:t>
            </a:r>
            <a:r>
              <a:rPr lang="en-US" sz="100" b="0" i="0" u="none" strike="noStrike" cap="none" dirty="0">
                <a:solidFill>
                  <a:schemeClr val="dk1"/>
                </a:solidFill>
                <a:latin typeface="+mn-lt"/>
                <a:ea typeface="Arial"/>
                <a:cs typeface="Arial"/>
                <a:sym typeface="Arial"/>
              </a:rPr>
              <a:t> </a:t>
            </a:r>
            <a:r>
              <a:rPr lang="en-US" sz="1800" b="0" i="0" u="none" strike="noStrike" cap="none" dirty="0">
                <a:solidFill>
                  <a:schemeClr val="dk1"/>
                </a:solidFill>
                <a:latin typeface="+mn-lt"/>
                <a:ea typeface="Arial"/>
                <a:cs typeface="Arial"/>
                <a:sym typeface="Arial"/>
              </a:rPr>
              <a:t>V</a:t>
            </a:r>
            <a:r>
              <a:rPr lang="en-US" sz="100" b="0" i="0" u="none" strike="noStrike" cap="none" dirty="0">
                <a:solidFill>
                  <a:schemeClr val="dk1"/>
                </a:solidFill>
                <a:latin typeface="+mn-lt"/>
                <a:ea typeface="Arial"/>
                <a:cs typeface="Arial"/>
                <a:sym typeface="Arial"/>
              </a:rPr>
              <a:t> </a:t>
            </a:r>
            <a:r>
              <a:rPr lang="en-US" sz="1800" b="0" i="0" u="none" strike="noStrike" cap="none" dirty="0">
                <a:solidFill>
                  <a:schemeClr val="dk1"/>
                </a:solidFill>
                <a:latin typeface="+mn-lt"/>
                <a:ea typeface="Arial"/>
                <a:cs typeface="Arial"/>
                <a:sym typeface="Arial"/>
              </a:rPr>
              <a:t>Ds ordered by </a:t>
            </a:r>
            <a:r>
              <a:rPr lang="en-US" sz="1800" b="0" i="0" u="none" strike="noStrike" cap="none" dirty="0" smtClean="0">
                <a:solidFill>
                  <a:schemeClr val="dk1"/>
                </a:solidFill>
                <a:latin typeface="+mn-lt"/>
                <a:ea typeface="Arial"/>
                <a:cs typeface="Arial"/>
                <a:sym typeface="Arial"/>
              </a:rPr>
              <a:t>region (easy with PivotTables).</a:t>
            </a:r>
            <a:endParaRPr sz="1800" b="0" i="0" u="none" strike="noStrike" cap="none" dirty="0">
              <a:solidFill>
                <a:schemeClr val="dk1"/>
              </a:solidFill>
              <a:latin typeface="+mn-lt"/>
              <a:ea typeface="Arial"/>
              <a:cs typeface="Arial"/>
              <a:sym typeface="Arial"/>
            </a:endParaRPr>
          </a:p>
        </p:txBody>
      </p:sp>
      <p:graphicFrame>
        <p:nvGraphicFramePr>
          <p:cNvPr id="677" name="Table 1"/>
          <p:cNvGraphicFramePr/>
          <p:nvPr>
            <p:extLst>
              <p:ext uri="{D42A27DB-BD31-4B8C-83A1-F6EECF244321}">
                <p14:modId xmlns:p14="http://schemas.microsoft.com/office/powerpoint/2010/main" val="4049989379"/>
              </p:ext>
            </p:extLst>
          </p:nvPr>
        </p:nvGraphicFramePr>
        <p:xfrm>
          <a:off x="747346" y="4396241"/>
          <a:ext cx="3404421" cy="1828860"/>
        </p:xfrm>
        <a:graphic>
          <a:graphicData uri="http://schemas.openxmlformats.org/drawingml/2006/table">
            <a:tbl>
              <a:tblPr firstRow="1" bandRow="1">
                <a:noFill/>
              </a:tblPr>
              <a:tblGrid>
                <a:gridCol w="1013683">
                  <a:extLst>
                    <a:ext uri="{9D8B030D-6E8A-4147-A177-3AD203B41FA5}">
                      <a16:colId xmlns:a16="http://schemas.microsoft.com/office/drawing/2014/main" val="20000"/>
                    </a:ext>
                  </a:extLst>
                </a:gridCol>
                <a:gridCol w="688528">
                  <a:extLst>
                    <a:ext uri="{9D8B030D-6E8A-4147-A177-3AD203B41FA5}">
                      <a16:colId xmlns:a16="http://schemas.microsoft.com/office/drawing/2014/main" val="20001"/>
                    </a:ext>
                  </a:extLst>
                </a:gridCol>
                <a:gridCol w="851105">
                  <a:extLst>
                    <a:ext uri="{9D8B030D-6E8A-4147-A177-3AD203B41FA5}">
                      <a16:colId xmlns:a16="http://schemas.microsoft.com/office/drawing/2014/main" val="20002"/>
                    </a:ext>
                  </a:extLst>
                </a:gridCol>
                <a:gridCol w="851105">
                  <a:extLst>
                    <a:ext uri="{9D8B030D-6E8A-4147-A177-3AD203B41FA5}">
                      <a16:colId xmlns:a16="http://schemas.microsoft.com/office/drawing/2014/main" val="20003"/>
                    </a:ext>
                  </a:extLst>
                </a:gridCol>
              </a:tblGrid>
              <a:tr h="283536">
                <a:tc>
                  <a:txBody>
                    <a:bodyPr/>
                    <a:lstStyle/>
                    <a:p>
                      <a:pPr marL="0" marR="0" lvl="0" indent="0" algn="l" rtl="0">
                        <a:spcBef>
                          <a:spcPts val="0"/>
                        </a:spcBef>
                        <a:spcAft>
                          <a:spcPts val="0"/>
                        </a:spcAft>
                        <a:buNone/>
                      </a:pPr>
                      <a:r>
                        <a:rPr lang="en-US" sz="1400" u="none" strike="noStrike" cap="none" dirty="0"/>
                        <a:t>Region</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Book</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D</a:t>
                      </a:r>
                      <a:r>
                        <a:rPr lang="en-US" sz="100" dirty="0"/>
                        <a:t> </a:t>
                      </a:r>
                      <a:r>
                        <a:rPr lang="en-US" sz="1400" dirty="0"/>
                        <a:t>V</a:t>
                      </a:r>
                      <a:r>
                        <a:rPr lang="en-US" sz="100" dirty="0"/>
                        <a:t> </a:t>
                      </a:r>
                      <a:r>
                        <a:rPr lang="en-US" sz="1400" dirty="0"/>
                        <a:t>D</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Total</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83536">
                <a:tc>
                  <a:txBody>
                    <a:bodyPr/>
                    <a:lstStyle/>
                    <a:p>
                      <a:pPr marL="0" marR="0" lvl="0" indent="0" algn="l" rtl="0">
                        <a:spcBef>
                          <a:spcPts val="0"/>
                        </a:spcBef>
                        <a:spcAft>
                          <a:spcPts val="0"/>
                        </a:spcAft>
                        <a:buNone/>
                      </a:pPr>
                      <a:r>
                        <a:rPr lang="en-US" sz="1400" dirty="0"/>
                        <a:t>East</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56</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42</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98</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83536">
                <a:tc>
                  <a:txBody>
                    <a:bodyPr/>
                    <a:lstStyle/>
                    <a:p>
                      <a:pPr marL="0" marR="0" lvl="0" indent="0" algn="l" rtl="0">
                        <a:spcBef>
                          <a:spcPts val="0"/>
                        </a:spcBef>
                        <a:spcAft>
                          <a:spcPts val="0"/>
                        </a:spcAft>
                        <a:buNone/>
                      </a:pPr>
                      <a:r>
                        <a:rPr lang="en-US" sz="1400" dirty="0"/>
                        <a:t>North</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43</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42</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85</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83536">
                <a:tc>
                  <a:txBody>
                    <a:bodyPr/>
                    <a:lstStyle/>
                    <a:p>
                      <a:pPr marL="0" marR="0" lvl="0" indent="0" algn="l" rtl="0">
                        <a:spcBef>
                          <a:spcPts val="0"/>
                        </a:spcBef>
                        <a:spcAft>
                          <a:spcPts val="0"/>
                        </a:spcAft>
                        <a:buNone/>
                      </a:pPr>
                      <a:r>
                        <a:rPr lang="en-US" sz="1400" dirty="0"/>
                        <a:t>South</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62</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37</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99</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83536">
                <a:tc>
                  <a:txBody>
                    <a:bodyPr/>
                    <a:lstStyle/>
                    <a:p>
                      <a:pPr marL="0" marR="0" lvl="0" indent="0" algn="l" rtl="0">
                        <a:spcBef>
                          <a:spcPts val="0"/>
                        </a:spcBef>
                        <a:spcAft>
                          <a:spcPts val="0"/>
                        </a:spcAft>
                        <a:buNone/>
                      </a:pPr>
                      <a:r>
                        <a:rPr lang="en-US" sz="1400" dirty="0"/>
                        <a:t>West</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100</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90</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190</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83536">
                <a:tc>
                  <a:txBody>
                    <a:bodyPr/>
                    <a:lstStyle/>
                    <a:p>
                      <a:pPr marL="0" marR="0" lvl="0" indent="0" algn="l" rtl="0">
                        <a:spcBef>
                          <a:spcPts val="0"/>
                        </a:spcBef>
                        <a:spcAft>
                          <a:spcPts val="0"/>
                        </a:spcAft>
                        <a:buNone/>
                      </a:pPr>
                      <a:r>
                        <a:rPr lang="en-US" sz="1400" dirty="0"/>
                        <a:t>Total</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261</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211</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472</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graphicFrame>
        <p:nvGraphicFramePr>
          <p:cNvPr id="678" name="Table 2"/>
          <p:cNvGraphicFramePr/>
          <p:nvPr>
            <p:extLst>
              <p:ext uri="{D42A27DB-BD31-4B8C-83A1-F6EECF244321}">
                <p14:modId xmlns:p14="http://schemas.microsoft.com/office/powerpoint/2010/main" val="202093044"/>
              </p:ext>
            </p:extLst>
          </p:nvPr>
        </p:nvGraphicFramePr>
        <p:xfrm>
          <a:off x="4651837" y="4380424"/>
          <a:ext cx="3162300" cy="1828860"/>
        </p:xfrm>
        <a:graphic>
          <a:graphicData uri="http://schemas.openxmlformats.org/drawingml/2006/table">
            <a:tbl>
              <a:tblPr firstRow="1" bandRow="1">
                <a:noFill/>
              </a:tblPr>
              <a:tblGrid>
                <a:gridCol w="790575">
                  <a:extLst>
                    <a:ext uri="{9D8B030D-6E8A-4147-A177-3AD203B41FA5}">
                      <a16:colId xmlns:a16="http://schemas.microsoft.com/office/drawing/2014/main" val="20000"/>
                    </a:ext>
                  </a:extLst>
                </a:gridCol>
                <a:gridCol w="790575">
                  <a:extLst>
                    <a:ext uri="{9D8B030D-6E8A-4147-A177-3AD203B41FA5}">
                      <a16:colId xmlns:a16="http://schemas.microsoft.com/office/drawing/2014/main" val="20001"/>
                    </a:ext>
                  </a:extLst>
                </a:gridCol>
                <a:gridCol w="790575">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tblGrid>
              <a:tr h="365772">
                <a:tc>
                  <a:txBody>
                    <a:bodyPr/>
                    <a:lstStyle/>
                    <a:p>
                      <a:pPr marL="0" marR="0" lvl="0" indent="0" algn="l" rtl="0">
                        <a:spcBef>
                          <a:spcPts val="0"/>
                        </a:spcBef>
                        <a:spcAft>
                          <a:spcPts val="0"/>
                        </a:spcAft>
                        <a:buNone/>
                      </a:pPr>
                      <a:r>
                        <a:rPr lang="en-US" sz="1400" dirty="0"/>
                        <a:t>Region</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Book</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D</a:t>
                      </a:r>
                      <a:r>
                        <a:rPr lang="en-US" sz="100" dirty="0"/>
                        <a:t> </a:t>
                      </a:r>
                      <a:r>
                        <a:rPr lang="en-US" sz="1400" dirty="0"/>
                        <a:t>V</a:t>
                      </a:r>
                      <a:r>
                        <a:rPr lang="en-US" sz="100" dirty="0"/>
                        <a:t> </a:t>
                      </a:r>
                      <a:r>
                        <a:rPr lang="en-US" sz="1400" dirty="0"/>
                        <a:t>D</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Total</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5772">
                <a:tc>
                  <a:txBody>
                    <a:bodyPr/>
                    <a:lstStyle/>
                    <a:p>
                      <a:pPr marL="0" marR="0" lvl="0" indent="0" algn="l" rtl="0">
                        <a:spcBef>
                          <a:spcPts val="0"/>
                        </a:spcBef>
                        <a:spcAft>
                          <a:spcPts val="0"/>
                        </a:spcAft>
                        <a:buNone/>
                      </a:pPr>
                      <a:r>
                        <a:rPr lang="en-US" sz="1400" dirty="0"/>
                        <a:t>East</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57.1%</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42.9%</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100.0%</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72">
                <a:tc>
                  <a:txBody>
                    <a:bodyPr/>
                    <a:lstStyle/>
                    <a:p>
                      <a:pPr marL="0" marR="0" lvl="0" indent="0" algn="l" rtl="0">
                        <a:spcBef>
                          <a:spcPts val="0"/>
                        </a:spcBef>
                        <a:spcAft>
                          <a:spcPts val="0"/>
                        </a:spcAft>
                        <a:buNone/>
                      </a:pPr>
                      <a:r>
                        <a:rPr lang="en-US" sz="1400" dirty="0"/>
                        <a:t>North</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50.6%</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49.4%</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400"/>
                        <a:buFont typeface="Arial"/>
                        <a:buNone/>
                      </a:pPr>
                      <a:r>
                        <a:rPr lang="en-US" sz="1400" dirty="0"/>
                        <a:t>100.0%</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72">
                <a:tc>
                  <a:txBody>
                    <a:bodyPr/>
                    <a:lstStyle/>
                    <a:p>
                      <a:pPr marL="0" marR="0" lvl="0" indent="0" algn="l" rtl="0">
                        <a:spcBef>
                          <a:spcPts val="0"/>
                        </a:spcBef>
                        <a:spcAft>
                          <a:spcPts val="0"/>
                        </a:spcAft>
                        <a:buNone/>
                      </a:pPr>
                      <a:r>
                        <a:rPr lang="en-US" sz="1400" dirty="0"/>
                        <a:t>South</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62.6%</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37.4%</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400"/>
                        <a:buFont typeface="Arial"/>
                        <a:buNone/>
                      </a:pPr>
                      <a:r>
                        <a:rPr lang="en-US" sz="1400" dirty="0"/>
                        <a:t>100.0%</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72">
                <a:tc>
                  <a:txBody>
                    <a:bodyPr/>
                    <a:lstStyle/>
                    <a:p>
                      <a:pPr marL="0" marR="0" lvl="0" indent="0" algn="l" rtl="0">
                        <a:spcBef>
                          <a:spcPts val="0"/>
                        </a:spcBef>
                        <a:spcAft>
                          <a:spcPts val="0"/>
                        </a:spcAft>
                        <a:buNone/>
                      </a:pPr>
                      <a:r>
                        <a:rPr lang="en-US" sz="1400" dirty="0"/>
                        <a:t>West</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52.6%</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dirty="0"/>
                        <a:t>47.4%</a:t>
                      </a:r>
                      <a:endParaRPr sz="14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400"/>
                        <a:buFont typeface="Arial"/>
                        <a:buNone/>
                      </a:pPr>
                      <a:r>
                        <a:rPr lang="en-US" sz="1400" dirty="0"/>
                        <a:t>100.0%</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389037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Cross-Tabulation Visualization: Chart of Regional Sales by Product</a:t>
            </a:r>
            <a:endParaRPr sz="3600" b="1" i="0" u="none" strike="noStrike" cap="none" dirty="0">
              <a:solidFill>
                <a:srgbClr val="007FA3"/>
              </a:solidFill>
              <a:latin typeface="+mj-lt"/>
              <a:ea typeface="Arial"/>
              <a:cs typeface="Arial"/>
              <a:sym typeface="Arial"/>
            </a:endParaRPr>
          </a:p>
        </p:txBody>
      </p:sp>
      <p:pic>
        <p:nvPicPr>
          <p:cNvPr id="2" name="Picture 1" descr="A bar graph titled regional sales by product for books and D V D. The data for books is as follows. East, 57. North, 42. South, 62. West, 100. The data for D V D is as follows. East, 42. North, 42. South, 38. West, 90. All values are estimated."/>
          <p:cNvPicPr>
            <a:picLocks noChangeAspect="1"/>
          </p:cNvPicPr>
          <p:nvPr/>
        </p:nvPicPr>
        <p:blipFill>
          <a:blip r:embed="rId3"/>
          <a:stretch>
            <a:fillRect/>
          </a:stretch>
        </p:blipFill>
        <p:spPr>
          <a:xfrm>
            <a:off x="1118316" y="1659453"/>
            <a:ext cx="6907367" cy="4224894"/>
          </a:xfrm>
          <a:prstGeom prst="rect">
            <a:avLst/>
          </a:prstGeom>
        </p:spPr>
      </p:pic>
    </p:spTree>
    <p:extLst>
      <p:ext uri="{BB962C8B-B14F-4D97-AF65-F5344CB8AC3E}">
        <p14:creationId xmlns:p14="http://schemas.microsoft.com/office/powerpoint/2010/main" val="19017593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Populations and Samples</a:t>
            </a:r>
            <a:endParaRPr sz="3600" b="1" i="0" u="none" strike="noStrike" cap="none" dirty="0">
              <a:solidFill>
                <a:srgbClr val="007FA3"/>
              </a:solidFill>
              <a:latin typeface="+mj-lt"/>
              <a:ea typeface="Arial"/>
              <a:cs typeface="Arial"/>
              <a:sym typeface="Arial"/>
            </a:endParaRPr>
          </a:p>
        </p:txBody>
      </p:sp>
      <p:sp>
        <p:nvSpPr>
          <p:cNvPr id="229" name="Text placeholder 2"/>
          <p:cNvSpPr txBox="1">
            <a:spLocks noGrp="1"/>
          </p:cNvSpPr>
          <p:nvPr>
            <p:ph type="body" idx="1"/>
          </p:nvPr>
        </p:nvSpPr>
        <p:spPr>
          <a:xfrm>
            <a:off x="457200" y="1600200"/>
            <a:ext cx="8229600" cy="4724400"/>
          </a:xfrm>
          <a:prstGeom prst="rect">
            <a:avLst/>
          </a:prstGeom>
          <a:noFill/>
          <a:ln>
            <a:noFill/>
          </a:ln>
        </p:spPr>
        <p:txBody>
          <a:bodyPr spcFirstLastPara="1" wrap="square" lIns="91425" tIns="91425" rIns="91425" bIns="91425" anchor="t" anchorCtr="0">
            <a:noAutofit/>
          </a:bodyPr>
          <a:lstStyle/>
          <a:p>
            <a:pPr marL="256032" marR="0" lvl="0" indent="-256032" algn="l" rtl="0">
              <a:spcAft>
                <a:spcPts val="0"/>
              </a:spcAft>
              <a:buClr>
                <a:srgbClr val="007FA3"/>
              </a:buClr>
              <a:buSzPct val="100000"/>
              <a:buFont typeface="Arial"/>
              <a:buChar char="•"/>
            </a:pPr>
            <a:r>
              <a:rPr lang="en-US" sz="2400" b="1" i="0" u="none" strike="noStrike" cap="none" dirty="0">
                <a:solidFill>
                  <a:srgbClr val="000000"/>
                </a:solidFill>
                <a:latin typeface="+mn-lt"/>
                <a:sym typeface="Arial"/>
              </a:rPr>
              <a:t>Population</a:t>
            </a:r>
            <a:r>
              <a:rPr lang="en-US" sz="2400" b="0" i="0" u="none" strike="noStrike" cap="none" dirty="0">
                <a:solidFill>
                  <a:srgbClr val="000000"/>
                </a:solidFill>
                <a:latin typeface="+mn-lt"/>
                <a:sym typeface="Arial"/>
              </a:rPr>
              <a:t> - all items of interest for a particular decision or investigation</a:t>
            </a:r>
            <a:endParaRPr sz="2400" dirty="0">
              <a:latin typeface="+mn-lt"/>
            </a:endParaRPr>
          </a:p>
          <a:p>
            <a:pPr marL="742950" marR="0" lvl="1" indent="-285750"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all married drivers over 25 years old</a:t>
            </a:r>
            <a:endParaRPr sz="2400" dirty="0">
              <a:latin typeface="+mn-lt"/>
            </a:endParaRPr>
          </a:p>
          <a:p>
            <a:pPr marL="742950" marR="0" lvl="1" indent="-285750"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all subscribers to Netflix</a:t>
            </a:r>
            <a:endParaRPr sz="2400" dirty="0">
              <a:latin typeface="+mn-lt"/>
            </a:endParaRPr>
          </a:p>
          <a:p>
            <a:pPr marL="256032" marR="0" lvl="0" indent="-256032" algn="l" rtl="0">
              <a:spcAft>
                <a:spcPts val="0"/>
              </a:spcAft>
              <a:buClr>
                <a:srgbClr val="007FA3"/>
              </a:buClr>
              <a:buSzPct val="100000"/>
              <a:buFont typeface="Arial"/>
              <a:buChar char="•"/>
            </a:pPr>
            <a:r>
              <a:rPr lang="en-US" sz="2400" b="1" i="0" u="none" strike="noStrike" cap="none" dirty="0">
                <a:solidFill>
                  <a:srgbClr val="000000"/>
                </a:solidFill>
                <a:latin typeface="+mn-lt"/>
                <a:sym typeface="Arial"/>
              </a:rPr>
              <a:t>Sample</a:t>
            </a:r>
            <a:r>
              <a:rPr lang="en-US" sz="2400" b="0" i="0" u="none" strike="noStrike" cap="none" dirty="0">
                <a:solidFill>
                  <a:srgbClr val="000000"/>
                </a:solidFill>
                <a:latin typeface="+mn-lt"/>
                <a:sym typeface="Arial"/>
              </a:rPr>
              <a:t> - a subset of the population</a:t>
            </a:r>
            <a:endParaRPr sz="2400" dirty="0">
              <a:latin typeface="+mn-lt"/>
            </a:endParaRPr>
          </a:p>
          <a:p>
            <a:pPr marL="742950" marR="0" lvl="1" indent="-285750"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a list of individuals who rented a comedy from Netflix in the past year</a:t>
            </a:r>
            <a:endParaRPr sz="2400" dirty="0">
              <a:latin typeface="+mn-lt"/>
            </a:endParaRPr>
          </a:p>
          <a:p>
            <a:pPr marL="256032" marR="0" lvl="0" indent="-256032"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The purpose of sampling is to obtain sufficient information to draw a valid inference about a population.</a:t>
            </a:r>
            <a:endParaRPr sz="2400" dirty="0">
              <a:latin typeface="+mn-lt"/>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Understanding Statistical Notation</a:t>
            </a:r>
            <a:endParaRPr sz="3600" b="1" i="0" u="none" strike="noStrike" cap="none" dirty="0">
              <a:solidFill>
                <a:srgbClr val="007FA3"/>
              </a:solidFill>
              <a:latin typeface="+mj-lt"/>
              <a:ea typeface="Arial"/>
              <a:cs typeface="Arial"/>
              <a:sym typeface="Arial"/>
            </a:endParaRPr>
          </a:p>
        </p:txBody>
      </p:sp>
      <p:sp>
        <p:nvSpPr>
          <p:cNvPr id="235" name="Text placeholder 2"/>
          <p:cNvSpPr txBox="1">
            <a:spLocks noGrp="1"/>
          </p:cNvSpPr>
          <p:nvPr>
            <p:ph type="body" idx="1"/>
          </p:nvPr>
        </p:nvSpPr>
        <p:spPr>
          <a:xfrm>
            <a:off x="457200" y="1703738"/>
            <a:ext cx="7315200" cy="302601"/>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rgbClr val="000000"/>
                </a:solidFill>
                <a:latin typeface="+mn-lt"/>
                <a:ea typeface="Arial"/>
                <a:cs typeface="Arial"/>
                <a:sym typeface="Arial"/>
              </a:rPr>
              <a:t>We typically label the elements of a data set using</a:t>
            </a:r>
            <a:endParaRPr sz="1800" b="0" i="0" u="none" strike="noStrike" cap="none" dirty="0">
              <a:solidFill>
                <a:schemeClr val="dk1"/>
              </a:solidFill>
              <a:latin typeface="+mn-lt"/>
              <a:ea typeface="Arial"/>
              <a:cs typeface="Arial"/>
              <a:sym typeface="Arial"/>
            </a:endParaRPr>
          </a:p>
        </p:txBody>
      </p:sp>
      <p:sp>
        <p:nvSpPr>
          <p:cNvPr id="236" name="Text placeholder 3"/>
          <p:cNvSpPr txBox="1">
            <a:spLocks noGrp="1"/>
          </p:cNvSpPr>
          <p:nvPr>
            <p:ph type="body" idx="2"/>
          </p:nvPr>
        </p:nvSpPr>
        <p:spPr>
          <a:xfrm>
            <a:off x="685800" y="2143098"/>
            <a:ext cx="2306782" cy="33528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007FA3"/>
              </a:buClr>
              <a:buSzPts val="2400"/>
              <a:buFont typeface="Arial"/>
              <a:buNone/>
            </a:pPr>
            <a:r>
              <a:rPr lang="en-US" sz="1800" b="0" i="0" u="none" strike="noStrike" cap="none" dirty="0">
                <a:solidFill>
                  <a:srgbClr val="000000"/>
                </a:solidFill>
                <a:latin typeface="+mn-lt"/>
                <a:ea typeface="Arial"/>
                <a:cs typeface="Arial"/>
                <a:sym typeface="Arial"/>
              </a:rPr>
              <a:t>subscripted variables,</a:t>
            </a:r>
            <a:endParaRPr sz="1800" b="0" i="0" u="none" strike="noStrike" cap="none" dirty="0">
              <a:solidFill>
                <a:schemeClr val="dk1"/>
              </a:solidFill>
              <a:latin typeface="+mn-lt"/>
              <a:ea typeface="Arial"/>
              <a:cs typeface="Arial"/>
              <a:sym typeface="Arial"/>
            </a:endParaRPr>
          </a:p>
        </p:txBody>
      </p:sp>
      <p:graphicFrame>
        <p:nvGraphicFramePr>
          <p:cNvPr id="3" name="Object 2" descr="x sub 1, x sub 2, ellipsis, and so on, where x sub i"/>
          <p:cNvGraphicFramePr>
            <a:graphicFrameLocks noChangeAspect="1"/>
          </p:cNvGraphicFramePr>
          <p:nvPr>
            <p:extLst>
              <p:ext uri="{D42A27DB-BD31-4B8C-83A1-F6EECF244321}">
                <p14:modId xmlns:p14="http://schemas.microsoft.com/office/powerpoint/2010/main" val="168293282"/>
              </p:ext>
            </p:extLst>
          </p:nvPr>
        </p:nvGraphicFramePr>
        <p:xfrm>
          <a:off x="3224105" y="2201406"/>
          <a:ext cx="2924175" cy="327025"/>
        </p:xfrm>
        <a:graphic>
          <a:graphicData uri="http://schemas.openxmlformats.org/presentationml/2006/ole">
            <mc:AlternateContent xmlns:mc="http://schemas.openxmlformats.org/markup-compatibility/2006">
              <mc:Choice xmlns:v="urn:schemas-microsoft-com:vml" Requires="v">
                <p:oleObj spid="_x0000_s88925" name="Equation" r:id="rId4" imgW="1815840" imgH="203040" progId="Equation.DSMT4">
                  <p:embed/>
                </p:oleObj>
              </mc:Choice>
              <mc:Fallback>
                <p:oleObj name="Equation" r:id="rId4" imgW="1815840" imgH="203040" progId="Equation.DSMT4">
                  <p:embed/>
                  <p:pic>
                    <p:nvPicPr>
                      <p:cNvPr id="0" name=""/>
                      <p:cNvPicPr/>
                      <p:nvPr/>
                    </p:nvPicPr>
                    <p:blipFill>
                      <a:blip r:embed="rId5"/>
                      <a:stretch>
                        <a:fillRect/>
                      </a:stretch>
                    </p:blipFill>
                    <p:spPr>
                      <a:xfrm>
                        <a:off x="3224105" y="2201406"/>
                        <a:ext cx="2924175" cy="327025"/>
                      </a:xfrm>
                      <a:prstGeom prst="rect">
                        <a:avLst/>
                      </a:prstGeom>
                    </p:spPr>
                  </p:pic>
                </p:oleObj>
              </mc:Fallback>
            </mc:AlternateContent>
          </a:graphicData>
        </a:graphic>
      </p:graphicFrame>
      <p:sp>
        <p:nvSpPr>
          <p:cNvPr id="238" name="Text placeholder 4"/>
          <p:cNvSpPr txBox="1">
            <a:spLocks noGrp="1"/>
          </p:cNvSpPr>
          <p:nvPr>
            <p:ph type="body" idx="3"/>
          </p:nvPr>
        </p:nvSpPr>
        <p:spPr>
          <a:xfrm>
            <a:off x="685800" y="2615137"/>
            <a:ext cx="4223086" cy="33528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007FA3"/>
              </a:buClr>
              <a:buSzPts val="2400"/>
              <a:buFont typeface="Arial"/>
              <a:buNone/>
            </a:pPr>
            <a:r>
              <a:rPr lang="en-US" sz="1800" b="0" i="0" u="none" strike="noStrike" cap="none" dirty="0">
                <a:solidFill>
                  <a:srgbClr val="000000"/>
                </a:solidFill>
                <a:latin typeface="+mn-lt"/>
                <a:ea typeface="Arial"/>
                <a:cs typeface="Arial"/>
                <a:sym typeface="Arial"/>
              </a:rPr>
              <a:t>represents the i</a:t>
            </a:r>
            <a:r>
              <a:rPr lang="en-US" sz="1800" b="0" i="0" u="none" strike="noStrike" cap="none" baseline="30000" dirty="0">
                <a:solidFill>
                  <a:srgbClr val="000000"/>
                </a:solidFill>
                <a:latin typeface="+mn-lt"/>
                <a:ea typeface="Arial"/>
                <a:cs typeface="Arial"/>
                <a:sym typeface="Arial"/>
              </a:rPr>
              <a:t>th</a:t>
            </a:r>
            <a:r>
              <a:rPr lang="en-US" sz="1800" b="0" i="0" u="none" strike="noStrike" cap="none" dirty="0">
                <a:solidFill>
                  <a:srgbClr val="000000"/>
                </a:solidFill>
                <a:latin typeface="+mn-lt"/>
                <a:ea typeface="Arial"/>
                <a:cs typeface="Arial"/>
                <a:sym typeface="Arial"/>
              </a:rPr>
              <a:t> observation.</a:t>
            </a:r>
            <a:endParaRPr sz="1800" b="0" i="0" u="none" strike="noStrike" cap="none" dirty="0">
              <a:solidFill>
                <a:srgbClr val="000000"/>
              </a:solidFill>
              <a:latin typeface="+mn-lt"/>
              <a:ea typeface="Arial"/>
              <a:cs typeface="Arial"/>
              <a:sym typeface="Arial"/>
            </a:endParaRPr>
          </a:p>
        </p:txBody>
      </p:sp>
      <p:sp>
        <p:nvSpPr>
          <p:cNvPr id="239" name="Text placeholder 5"/>
          <p:cNvSpPr txBox="1">
            <a:spLocks noGrp="1"/>
          </p:cNvSpPr>
          <p:nvPr>
            <p:ph type="body" idx="4"/>
          </p:nvPr>
        </p:nvSpPr>
        <p:spPr>
          <a:xfrm>
            <a:off x="457200" y="3163960"/>
            <a:ext cx="6982691" cy="278183"/>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rgbClr val="000000"/>
                </a:solidFill>
                <a:latin typeface="+mn-lt"/>
                <a:ea typeface="Arial"/>
                <a:cs typeface="Arial"/>
                <a:sym typeface="Arial"/>
              </a:rPr>
              <a:t>It is common practice in statistics to use Greek letters,</a:t>
            </a:r>
            <a:endParaRPr sz="1800" b="0" i="0" u="none" strike="noStrike" cap="none" dirty="0">
              <a:solidFill>
                <a:schemeClr val="dk1"/>
              </a:solidFill>
              <a:latin typeface="+mn-lt"/>
              <a:ea typeface="Arial"/>
              <a:cs typeface="Arial"/>
              <a:sym typeface="Arial"/>
            </a:endParaRPr>
          </a:p>
        </p:txBody>
      </p:sp>
      <p:sp>
        <p:nvSpPr>
          <p:cNvPr id="240" name="Text placeholder 6"/>
          <p:cNvSpPr txBox="1">
            <a:spLocks noGrp="1"/>
          </p:cNvSpPr>
          <p:nvPr>
            <p:ph type="body" idx="5"/>
          </p:nvPr>
        </p:nvSpPr>
        <p:spPr>
          <a:xfrm>
            <a:off x="685800" y="3600266"/>
            <a:ext cx="907473" cy="232551"/>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007FA3"/>
              </a:buClr>
              <a:buSzPts val="2400"/>
              <a:buFont typeface="Arial"/>
              <a:buNone/>
            </a:pPr>
            <a:r>
              <a:rPr lang="en-US" sz="1800" b="0" i="0" u="none" strike="noStrike" cap="none" dirty="0">
                <a:solidFill>
                  <a:srgbClr val="000000"/>
                </a:solidFill>
                <a:latin typeface="+mn-lt"/>
                <a:ea typeface="Arial"/>
                <a:cs typeface="Arial"/>
                <a:sym typeface="Arial"/>
              </a:rPr>
              <a:t>such as</a:t>
            </a:r>
            <a:endParaRPr sz="1800" b="0" i="0" u="none" strike="noStrike" cap="none" dirty="0">
              <a:solidFill>
                <a:schemeClr val="dk1"/>
              </a:solidFill>
              <a:latin typeface="+mn-lt"/>
              <a:ea typeface="Arial"/>
              <a:cs typeface="Arial"/>
              <a:sym typeface="Arial"/>
            </a:endParaRPr>
          </a:p>
        </p:txBody>
      </p:sp>
      <p:graphicFrame>
        <p:nvGraphicFramePr>
          <p:cNvPr id="4" name="Object 3" descr="mu, sigma, and pi,"/>
          <p:cNvGraphicFramePr>
            <a:graphicFrameLocks noChangeAspect="1"/>
          </p:cNvGraphicFramePr>
          <p:nvPr>
            <p:extLst>
              <p:ext uri="{D42A27DB-BD31-4B8C-83A1-F6EECF244321}">
                <p14:modId xmlns:p14="http://schemas.microsoft.com/office/powerpoint/2010/main" val="4013382042"/>
              </p:ext>
            </p:extLst>
          </p:nvPr>
        </p:nvGraphicFramePr>
        <p:xfrm>
          <a:off x="1759755" y="3546987"/>
          <a:ext cx="3262331" cy="315823"/>
        </p:xfrm>
        <a:graphic>
          <a:graphicData uri="http://schemas.openxmlformats.org/presentationml/2006/ole">
            <mc:AlternateContent xmlns:mc="http://schemas.openxmlformats.org/markup-compatibility/2006">
              <mc:Choice xmlns:v="urn:schemas-microsoft-com:vml" Requires="v">
                <p:oleObj spid="_x0000_s88926" name="Equation" r:id="rId6" imgW="1841400" imgH="203040" progId="Equation.DSMT4">
                  <p:embed/>
                </p:oleObj>
              </mc:Choice>
              <mc:Fallback>
                <p:oleObj name="Equation" r:id="rId6" imgW="1841400" imgH="203040" progId="Equation.DSMT4">
                  <p:embed/>
                  <p:pic>
                    <p:nvPicPr>
                      <p:cNvPr id="0" name=""/>
                      <p:cNvPicPr/>
                      <p:nvPr/>
                    </p:nvPicPr>
                    <p:blipFill>
                      <a:blip r:embed="rId7"/>
                      <a:stretch>
                        <a:fillRect/>
                      </a:stretch>
                    </p:blipFill>
                    <p:spPr>
                      <a:xfrm>
                        <a:off x="1759755" y="3546987"/>
                        <a:ext cx="3262331" cy="315823"/>
                      </a:xfrm>
                      <a:prstGeom prst="rect">
                        <a:avLst/>
                      </a:prstGeom>
                    </p:spPr>
                  </p:pic>
                </p:oleObj>
              </mc:Fallback>
            </mc:AlternateContent>
          </a:graphicData>
        </a:graphic>
      </p:graphicFrame>
      <p:sp>
        <p:nvSpPr>
          <p:cNvPr id="242" name="Text placeholder 7"/>
          <p:cNvSpPr txBox="1">
            <a:spLocks noGrp="1"/>
          </p:cNvSpPr>
          <p:nvPr>
            <p:ph type="body" idx="6"/>
          </p:nvPr>
        </p:nvSpPr>
        <p:spPr>
          <a:xfrm>
            <a:off x="5274854" y="3550801"/>
            <a:ext cx="1628184" cy="267152"/>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007FA3"/>
              </a:buClr>
              <a:buSzPts val="2400"/>
              <a:buFont typeface="Arial"/>
              <a:buNone/>
            </a:pPr>
            <a:r>
              <a:rPr lang="en-US" sz="1800" b="0" i="0" u="none" strike="noStrike" cap="none" dirty="0">
                <a:solidFill>
                  <a:srgbClr val="000000"/>
                </a:solidFill>
                <a:latin typeface="+mn-lt"/>
                <a:ea typeface="Arial"/>
                <a:cs typeface="Arial"/>
                <a:sym typeface="Arial"/>
              </a:rPr>
              <a:t>to represent</a:t>
            </a:r>
            <a:endParaRPr sz="1800" b="0" i="0" u="none" strike="noStrike" cap="none" dirty="0">
              <a:solidFill>
                <a:schemeClr val="dk1"/>
              </a:solidFill>
              <a:latin typeface="+mn-lt"/>
              <a:ea typeface="Arial"/>
              <a:cs typeface="Arial"/>
              <a:sym typeface="Arial"/>
            </a:endParaRPr>
          </a:p>
        </p:txBody>
      </p:sp>
      <p:sp>
        <p:nvSpPr>
          <p:cNvPr id="243" name="Text placeholder 8"/>
          <p:cNvSpPr txBox="1">
            <a:spLocks noGrp="1"/>
          </p:cNvSpPr>
          <p:nvPr>
            <p:ph type="body" idx="7"/>
          </p:nvPr>
        </p:nvSpPr>
        <p:spPr>
          <a:xfrm>
            <a:off x="671946" y="4000393"/>
            <a:ext cx="5133110" cy="246606"/>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007FA3"/>
              </a:buClr>
              <a:buSzPts val="2400"/>
              <a:buFont typeface="Arial"/>
              <a:buNone/>
            </a:pPr>
            <a:r>
              <a:rPr lang="en-US" sz="1800" b="0" i="0" u="none" strike="noStrike" cap="none" dirty="0">
                <a:solidFill>
                  <a:srgbClr val="000000"/>
                </a:solidFill>
                <a:latin typeface="+mn-lt"/>
                <a:ea typeface="Arial"/>
                <a:cs typeface="Arial"/>
                <a:sym typeface="Arial"/>
              </a:rPr>
              <a:t>population measures and italic letters such as by</a:t>
            </a:r>
            <a:endParaRPr sz="1800" b="0" i="0" u="none" strike="noStrike" cap="none" dirty="0">
              <a:solidFill>
                <a:schemeClr val="dk1"/>
              </a:solidFill>
              <a:latin typeface="+mn-lt"/>
              <a:ea typeface="Arial"/>
              <a:cs typeface="Arial"/>
              <a:sym typeface="Arial"/>
            </a:endParaRPr>
          </a:p>
        </p:txBody>
      </p:sp>
      <p:graphicFrame>
        <p:nvGraphicFramePr>
          <p:cNvPr id="5" name="Object 4" descr="x bar"/>
          <p:cNvGraphicFramePr>
            <a:graphicFrameLocks noChangeAspect="1"/>
          </p:cNvGraphicFramePr>
          <p:nvPr>
            <p:extLst>
              <p:ext uri="{D42A27DB-BD31-4B8C-83A1-F6EECF244321}">
                <p14:modId xmlns:p14="http://schemas.microsoft.com/office/powerpoint/2010/main" val="1901708153"/>
              </p:ext>
            </p:extLst>
          </p:nvPr>
        </p:nvGraphicFramePr>
        <p:xfrm>
          <a:off x="5972388" y="3938365"/>
          <a:ext cx="299462" cy="353907"/>
        </p:xfrm>
        <a:graphic>
          <a:graphicData uri="http://schemas.openxmlformats.org/presentationml/2006/ole">
            <mc:AlternateContent xmlns:mc="http://schemas.openxmlformats.org/markup-compatibility/2006">
              <mc:Choice xmlns:v="urn:schemas-microsoft-com:vml" Requires="v">
                <p:oleObj spid="_x0000_s88927" name="Equation" r:id="rId8" imgW="139680" imgH="164880" progId="Equation.DSMT4">
                  <p:embed/>
                </p:oleObj>
              </mc:Choice>
              <mc:Fallback>
                <p:oleObj name="Equation" r:id="rId8" imgW="139680" imgH="164880" progId="Equation.DSMT4">
                  <p:embed/>
                  <p:pic>
                    <p:nvPicPr>
                      <p:cNvPr id="0" name=""/>
                      <p:cNvPicPr/>
                      <p:nvPr/>
                    </p:nvPicPr>
                    <p:blipFill>
                      <a:blip r:embed="rId9"/>
                      <a:stretch>
                        <a:fillRect/>
                      </a:stretch>
                    </p:blipFill>
                    <p:spPr>
                      <a:xfrm>
                        <a:off x="5972388" y="3938365"/>
                        <a:ext cx="299462" cy="353907"/>
                      </a:xfrm>
                      <a:prstGeom prst="rect">
                        <a:avLst/>
                      </a:prstGeom>
                    </p:spPr>
                  </p:pic>
                </p:oleObj>
              </mc:Fallback>
            </mc:AlternateContent>
          </a:graphicData>
        </a:graphic>
      </p:graphicFrame>
      <p:sp>
        <p:nvSpPr>
          <p:cNvPr id="245" name="Text placeholder 9"/>
          <p:cNvSpPr txBox="1">
            <a:spLocks noGrp="1"/>
          </p:cNvSpPr>
          <p:nvPr>
            <p:ph type="body" idx="8"/>
          </p:nvPr>
        </p:nvSpPr>
        <p:spPr>
          <a:xfrm>
            <a:off x="658090" y="4457565"/>
            <a:ext cx="7189532" cy="246921"/>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007FA3"/>
              </a:buClr>
              <a:buSzPts val="2400"/>
              <a:buFont typeface="Arial"/>
              <a:buNone/>
            </a:pPr>
            <a:r>
              <a:rPr lang="en-US" sz="1800" b="0" i="0" u="none" strike="noStrike" cap="none" dirty="0">
                <a:solidFill>
                  <a:srgbClr val="000000"/>
                </a:solidFill>
                <a:latin typeface="+mn-lt"/>
                <a:ea typeface="Arial"/>
                <a:cs typeface="Arial"/>
                <a:sym typeface="Arial"/>
              </a:rPr>
              <a:t>(called </a:t>
            </a:r>
            <a:r>
              <a:rPr lang="en-US" sz="1800" b="0" i="1" u="none" strike="noStrike" cap="none" dirty="0">
                <a:solidFill>
                  <a:srgbClr val="000000"/>
                </a:solidFill>
                <a:latin typeface="+mn-lt"/>
                <a:ea typeface="Arial"/>
                <a:cs typeface="Arial"/>
                <a:sym typeface="Arial"/>
              </a:rPr>
              <a:t>x</a:t>
            </a:r>
            <a:r>
              <a:rPr lang="en-US" sz="1800" b="0" i="0" u="none" strike="noStrike" cap="none" dirty="0">
                <a:solidFill>
                  <a:srgbClr val="000000"/>
                </a:solidFill>
                <a:latin typeface="+mn-lt"/>
                <a:ea typeface="Arial"/>
                <a:cs typeface="Arial"/>
                <a:sym typeface="Arial"/>
              </a:rPr>
              <a:t>-bar), </a:t>
            </a:r>
            <a:r>
              <a:rPr lang="en-US" sz="1800" b="0" i="1" u="none" strike="noStrike" cap="none" dirty="0">
                <a:solidFill>
                  <a:srgbClr val="000000"/>
                </a:solidFill>
                <a:latin typeface="+mn-lt"/>
                <a:ea typeface="Arial"/>
                <a:cs typeface="Arial"/>
                <a:sym typeface="Arial"/>
              </a:rPr>
              <a:t>s</a:t>
            </a:r>
            <a:r>
              <a:rPr lang="en-US" sz="1800" b="0" i="0" u="none" strike="noStrike" cap="none" dirty="0">
                <a:solidFill>
                  <a:srgbClr val="000000"/>
                </a:solidFill>
                <a:latin typeface="+mn-lt"/>
                <a:ea typeface="Arial"/>
                <a:cs typeface="Arial"/>
                <a:sym typeface="Arial"/>
              </a:rPr>
              <a:t>, and </a:t>
            </a:r>
            <a:r>
              <a:rPr lang="en-US" sz="1800" b="0" i="1" u="none" strike="noStrike" cap="none" dirty="0">
                <a:solidFill>
                  <a:srgbClr val="000000"/>
                </a:solidFill>
                <a:latin typeface="+mn-lt"/>
                <a:ea typeface="Arial"/>
                <a:cs typeface="Arial"/>
                <a:sym typeface="Arial"/>
              </a:rPr>
              <a:t>p</a:t>
            </a:r>
            <a:r>
              <a:rPr lang="en-US" sz="1800" b="0" i="0" u="none" strike="noStrike" cap="none" dirty="0">
                <a:solidFill>
                  <a:srgbClr val="000000"/>
                </a:solidFill>
                <a:latin typeface="+mn-lt"/>
                <a:ea typeface="Arial"/>
                <a:cs typeface="Arial"/>
                <a:sym typeface="Arial"/>
              </a:rPr>
              <a:t> to represent sample statistics.</a:t>
            </a:r>
            <a:endParaRPr sz="1800" b="0" i="0" u="none" strike="noStrike" cap="none" dirty="0">
              <a:solidFill>
                <a:srgbClr val="000000"/>
              </a:solidFill>
              <a:latin typeface="+mn-lt"/>
              <a:ea typeface="Arial"/>
              <a:cs typeface="Arial"/>
              <a:sym typeface="Arial"/>
            </a:endParaRPr>
          </a:p>
        </p:txBody>
      </p:sp>
      <p:sp>
        <p:nvSpPr>
          <p:cNvPr id="246" name="Text placeholder 10"/>
          <p:cNvSpPr txBox="1">
            <a:spLocks noGrp="1"/>
          </p:cNvSpPr>
          <p:nvPr>
            <p:ph type="body" idx="9"/>
          </p:nvPr>
        </p:nvSpPr>
        <p:spPr>
          <a:xfrm>
            <a:off x="457200" y="4862610"/>
            <a:ext cx="8229600" cy="627672"/>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ct val="100000"/>
              <a:buFont typeface="Arial"/>
              <a:buChar char="•"/>
            </a:pPr>
            <a:r>
              <a:rPr lang="en-US" sz="1800" b="0" i="1" u="none" strike="noStrike" cap="none" dirty="0">
                <a:solidFill>
                  <a:srgbClr val="000000"/>
                </a:solidFill>
                <a:latin typeface="+mn-lt"/>
                <a:ea typeface="Arial"/>
                <a:cs typeface="Arial"/>
                <a:sym typeface="Arial"/>
              </a:rPr>
              <a:t>N</a:t>
            </a:r>
            <a:r>
              <a:rPr lang="en-US" sz="1800" b="0" i="0" u="none" strike="noStrike" cap="none" dirty="0">
                <a:solidFill>
                  <a:srgbClr val="000000"/>
                </a:solidFill>
                <a:latin typeface="+mn-lt"/>
                <a:ea typeface="Arial"/>
                <a:cs typeface="Arial"/>
                <a:sym typeface="Arial"/>
              </a:rPr>
              <a:t> represents the number of items in a population and </a:t>
            </a:r>
            <a:r>
              <a:rPr lang="en-US" sz="1800" b="0" i="1" u="none" strike="noStrike" cap="none" dirty="0">
                <a:solidFill>
                  <a:srgbClr val="000000"/>
                </a:solidFill>
                <a:latin typeface="+mn-lt"/>
                <a:ea typeface="Arial"/>
                <a:cs typeface="Arial"/>
                <a:sym typeface="Arial"/>
              </a:rPr>
              <a:t>n</a:t>
            </a:r>
            <a:r>
              <a:rPr lang="en-US" sz="1800" b="0" i="0" u="none" strike="noStrike" cap="none" dirty="0">
                <a:solidFill>
                  <a:srgbClr val="000000"/>
                </a:solidFill>
                <a:latin typeface="+mn-lt"/>
                <a:ea typeface="Arial"/>
                <a:cs typeface="Arial"/>
                <a:sym typeface="Arial"/>
              </a:rPr>
              <a:t> represents the number of observations in a sample.</a:t>
            </a:r>
            <a:endParaRPr sz="1800" b="0" i="0" u="none" strike="noStrike" cap="none" dirty="0">
              <a:solidFill>
                <a:srgbClr val="000000"/>
              </a:solidFill>
              <a:latin typeface="+mn-lt"/>
              <a:ea typeface="Arial"/>
              <a:cs typeface="Arial"/>
              <a:sym typeface="Arial"/>
            </a:endParaRPr>
          </a:p>
        </p:txBody>
      </p:sp>
      <p:sp>
        <p:nvSpPr>
          <p:cNvPr id="247" name="Text placeholder 11"/>
          <p:cNvSpPr txBox="1">
            <a:spLocks noGrp="1"/>
          </p:cNvSpPr>
          <p:nvPr>
            <p:ph type="body" idx="13"/>
          </p:nvPr>
        </p:nvSpPr>
        <p:spPr>
          <a:xfrm>
            <a:off x="457200" y="5563131"/>
            <a:ext cx="289034" cy="405689"/>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chemeClr val="dk1"/>
                </a:solidFill>
                <a:latin typeface="+mn-lt"/>
                <a:ea typeface="Arial"/>
                <a:cs typeface="Arial"/>
                <a:sym typeface="Arial"/>
              </a:rPr>
              <a:t> </a:t>
            </a:r>
            <a:endParaRPr sz="1800" b="0" i="0" u="none" strike="noStrike" cap="none" dirty="0">
              <a:solidFill>
                <a:schemeClr val="dk1"/>
              </a:solidFill>
              <a:latin typeface="+mn-lt"/>
              <a:ea typeface="Arial"/>
              <a:cs typeface="Arial"/>
              <a:sym typeface="Arial"/>
            </a:endParaRPr>
          </a:p>
        </p:txBody>
      </p:sp>
      <p:sp>
        <p:nvSpPr>
          <p:cNvPr id="249" name="Text placeholder 12"/>
          <p:cNvSpPr txBox="1">
            <a:spLocks noGrp="1"/>
          </p:cNvSpPr>
          <p:nvPr>
            <p:ph type="body" idx="14"/>
          </p:nvPr>
        </p:nvSpPr>
        <p:spPr>
          <a:xfrm>
            <a:off x="1114243" y="5621110"/>
            <a:ext cx="2831123" cy="606222"/>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007FA3"/>
              </a:buClr>
              <a:buSzPts val="2400"/>
              <a:buFont typeface="Arial"/>
              <a:buNone/>
            </a:pPr>
            <a:r>
              <a:rPr lang="en-US" sz="1800" b="0" i="0" u="none" strike="noStrike" cap="none" dirty="0" smtClean="0">
                <a:solidFill>
                  <a:srgbClr val="000000"/>
                </a:solidFill>
                <a:latin typeface="+mn-lt"/>
                <a:ea typeface="Arial"/>
                <a:cs typeface="Arial"/>
                <a:sym typeface="Arial"/>
              </a:rPr>
              <a:t>Capital Greek sigma represents </a:t>
            </a:r>
            <a:r>
              <a:rPr lang="en-US" sz="1800" b="0" i="0" u="none" strike="noStrike" cap="none" dirty="0">
                <a:solidFill>
                  <a:srgbClr val="000000"/>
                </a:solidFill>
                <a:latin typeface="+mn-lt"/>
                <a:ea typeface="Arial"/>
                <a:cs typeface="Arial"/>
                <a:sym typeface="Arial"/>
              </a:rPr>
              <a:t>summation:</a:t>
            </a:r>
            <a:endParaRPr sz="1800" b="0" i="0" u="none" strike="noStrike" cap="none" dirty="0">
              <a:solidFill>
                <a:schemeClr val="dk1"/>
              </a:solidFill>
              <a:latin typeface="+mn-lt"/>
              <a:ea typeface="Arial"/>
              <a:cs typeface="Arial"/>
              <a:sym typeface="Arial"/>
            </a:endParaRPr>
          </a:p>
        </p:txBody>
      </p:sp>
      <p:graphicFrame>
        <p:nvGraphicFramePr>
          <p:cNvPr id="6" name="Object 5" descr="Summation of x sub i = x sub 1 + x sub 2 + ellipsis + x sub n from i = 1 to n"/>
          <p:cNvGraphicFramePr>
            <a:graphicFrameLocks noChangeAspect="1"/>
          </p:cNvGraphicFramePr>
          <p:nvPr>
            <p:extLst>
              <p:ext uri="{D42A27DB-BD31-4B8C-83A1-F6EECF244321}">
                <p14:modId xmlns:p14="http://schemas.microsoft.com/office/powerpoint/2010/main" val="922178249"/>
              </p:ext>
            </p:extLst>
          </p:nvPr>
        </p:nvGraphicFramePr>
        <p:xfrm>
          <a:off x="4908886" y="5621110"/>
          <a:ext cx="2208976" cy="695419"/>
        </p:xfrm>
        <a:graphic>
          <a:graphicData uri="http://schemas.openxmlformats.org/presentationml/2006/ole">
            <mc:AlternateContent xmlns:mc="http://schemas.openxmlformats.org/markup-compatibility/2006">
              <mc:Choice xmlns:v="urn:schemas-microsoft-com:vml" Requires="v">
                <p:oleObj spid="_x0000_s88928" name="Equation" r:id="rId10" imgW="1371600" imgH="431640" progId="Equation.DSMT4">
                  <p:embed/>
                </p:oleObj>
              </mc:Choice>
              <mc:Fallback>
                <p:oleObj name="Equation" r:id="rId10" imgW="1371600" imgH="431640" progId="Equation.DSMT4">
                  <p:embed/>
                  <p:pic>
                    <p:nvPicPr>
                      <p:cNvPr id="0" name=""/>
                      <p:cNvPicPr/>
                      <p:nvPr/>
                    </p:nvPicPr>
                    <p:blipFill>
                      <a:blip r:embed="rId11"/>
                      <a:stretch>
                        <a:fillRect/>
                      </a:stretch>
                    </p:blipFill>
                    <p:spPr>
                      <a:xfrm>
                        <a:off x="4908886" y="5621110"/>
                        <a:ext cx="2208976" cy="69541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Measures of Location: Arithmetic Mean</a:t>
            </a:r>
            <a:endParaRPr sz="3600" b="1" i="0" u="none" strike="noStrike" cap="none" dirty="0">
              <a:solidFill>
                <a:srgbClr val="007FA3"/>
              </a:solidFill>
              <a:latin typeface="+mj-lt"/>
              <a:ea typeface="Arial"/>
              <a:cs typeface="Arial"/>
              <a:sym typeface="Arial"/>
            </a:endParaRPr>
          </a:p>
        </p:txBody>
      </p:sp>
      <p:sp>
        <p:nvSpPr>
          <p:cNvPr id="256" name="Text placeholder 2"/>
          <p:cNvSpPr txBox="1">
            <a:spLocks noGrp="1"/>
          </p:cNvSpPr>
          <p:nvPr>
            <p:ph type="body" idx="1"/>
          </p:nvPr>
        </p:nvSpPr>
        <p:spPr>
          <a:xfrm>
            <a:off x="457200" y="1600201"/>
            <a:ext cx="3048000" cy="627248"/>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Population mean:</a:t>
            </a:r>
            <a:endParaRPr sz="2400" b="0" i="0" u="none" strike="noStrike" cap="none" dirty="0">
              <a:solidFill>
                <a:srgbClr val="000000"/>
              </a:solidFill>
              <a:latin typeface="+mn-lt"/>
              <a:ea typeface="Arial"/>
              <a:cs typeface="Arial"/>
              <a:sym typeface="Arial"/>
            </a:endParaRPr>
          </a:p>
        </p:txBody>
      </p:sp>
      <p:graphicFrame>
        <p:nvGraphicFramePr>
          <p:cNvPr id="2" name="Object 1" descr="mu = start fraction summation of x sub i from i = 1 to upper N over upper N end fraction, This equation is labeled, 4.4"/>
          <p:cNvGraphicFramePr>
            <a:graphicFrameLocks noChangeAspect="1"/>
          </p:cNvGraphicFramePr>
          <p:nvPr>
            <p:extLst>
              <p:ext uri="{D42A27DB-BD31-4B8C-83A1-F6EECF244321}">
                <p14:modId xmlns:p14="http://schemas.microsoft.com/office/powerpoint/2010/main" val="3089559610"/>
              </p:ext>
            </p:extLst>
          </p:nvPr>
        </p:nvGraphicFramePr>
        <p:xfrm>
          <a:off x="4427538" y="1581150"/>
          <a:ext cx="1839912" cy="892175"/>
        </p:xfrm>
        <a:graphic>
          <a:graphicData uri="http://schemas.openxmlformats.org/presentationml/2006/ole">
            <mc:AlternateContent xmlns:mc="http://schemas.openxmlformats.org/markup-compatibility/2006">
              <mc:Choice xmlns:v="urn:schemas-microsoft-com:vml" Requires="v">
                <p:oleObj spid="_x0000_s79738" name="Equation" r:id="rId4" imgW="1257120" imgH="609480" progId="Equation.DSMT4">
                  <p:embed/>
                </p:oleObj>
              </mc:Choice>
              <mc:Fallback>
                <p:oleObj name="Equation" r:id="rId4" imgW="1257120" imgH="609480" progId="Equation.DSMT4">
                  <p:embed/>
                  <p:pic>
                    <p:nvPicPr>
                      <p:cNvPr id="0" name=""/>
                      <p:cNvPicPr/>
                      <p:nvPr/>
                    </p:nvPicPr>
                    <p:blipFill>
                      <a:blip r:embed="rId5"/>
                      <a:stretch>
                        <a:fillRect/>
                      </a:stretch>
                    </p:blipFill>
                    <p:spPr>
                      <a:xfrm>
                        <a:off x="4427538" y="1581150"/>
                        <a:ext cx="1839912" cy="892175"/>
                      </a:xfrm>
                      <a:prstGeom prst="rect">
                        <a:avLst/>
                      </a:prstGeom>
                    </p:spPr>
                  </p:pic>
                </p:oleObj>
              </mc:Fallback>
            </mc:AlternateContent>
          </a:graphicData>
        </a:graphic>
      </p:graphicFrame>
      <p:sp>
        <p:nvSpPr>
          <p:cNvPr id="258" name="Text placeholder 3"/>
          <p:cNvSpPr txBox="1">
            <a:spLocks noGrp="1"/>
          </p:cNvSpPr>
          <p:nvPr>
            <p:ph type="body" idx="2"/>
          </p:nvPr>
        </p:nvSpPr>
        <p:spPr>
          <a:xfrm>
            <a:off x="457200" y="2759249"/>
            <a:ext cx="2590800" cy="616187"/>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Sample mean:</a:t>
            </a:r>
            <a:endParaRPr sz="2400" b="0" i="0" u="none" strike="noStrike" cap="none" dirty="0">
              <a:solidFill>
                <a:srgbClr val="000000"/>
              </a:solidFill>
              <a:latin typeface="+mn-lt"/>
              <a:ea typeface="Arial"/>
              <a:cs typeface="Arial"/>
              <a:sym typeface="Arial"/>
            </a:endParaRPr>
          </a:p>
        </p:txBody>
      </p:sp>
      <p:graphicFrame>
        <p:nvGraphicFramePr>
          <p:cNvPr id="3" name="Object 2" descr="x bar = start fraction summation of x sub i from i = 1 to lower n over lower n end fraction, This equation is labeled, 4.5"/>
          <p:cNvGraphicFramePr>
            <a:graphicFrameLocks noChangeAspect="1"/>
          </p:cNvGraphicFramePr>
          <p:nvPr>
            <p:extLst>
              <p:ext uri="{D42A27DB-BD31-4B8C-83A1-F6EECF244321}">
                <p14:modId xmlns:p14="http://schemas.microsoft.com/office/powerpoint/2010/main" val="3099924774"/>
              </p:ext>
            </p:extLst>
          </p:nvPr>
        </p:nvGraphicFramePr>
        <p:xfrm>
          <a:off x="3423924" y="2769600"/>
          <a:ext cx="1639659" cy="811378"/>
        </p:xfrm>
        <a:graphic>
          <a:graphicData uri="http://schemas.openxmlformats.org/presentationml/2006/ole">
            <mc:AlternateContent xmlns:mc="http://schemas.openxmlformats.org/markup-compatibility/2006">
              <mc:Choice xmlns:v="urn:schemas-microsoft-com:vml" Requires="v">
                <p:oleObj spid="_x0000_s79739" name="Equation" r:id="rId6" imgW="1231560" imgH="609480" progId="Equation.DSMT4">
                  <p:embed/>
                </p:oleObj>
              </mc:Choice>
              <mc:Fallback>
                <p:oleObj name="Equation" r:id="rId6" imgW="1231560" imgH="609480" progId="Equation.DSMT4">
                  <p:embed/>
                  <p:pic>
                    <p:nvPicPr>
                      <p:cNvPr id="0" name=""/>
                      <p:cNvPicPr/>
                      <p:nvPr/>
                    </p:nvPicPr>
                    <p:blipFill>
                      <a:blip r:embed="rId7"/>
                      <a:stretch>
                        <a:fillRect/>
                      </a:stretch>
                    </p:blipFill>
                    <p:spPr>
                      <a:xfrm>
                        <a:off x="3423924" y="2769600"/>
                        <a:ext cx="1639659" cy="811378"/>
                      </a:xfrm>
                      <a:prstGeom prst="rect">
                        <a:avLst/>
                      </a:prstGeom>
                    </p:spPr>
                  </p:pic>
                </p:oleObj>
              </mc:Fallback>
            </mc:AlternateContent>
          </a:graphicData>
        </a:graphic>
      </p:graphicFrame>
      <p:sp>
        <p:nvSpPr>
          <p:cNvPr id="261" name="Text placeholder 5"/>
          <p:cNvSpPr txBox="1">
            <a:spLocks noGrp="1"/>
          </p:cNvSpPr>
          <p:nvPr>
            <p:ph type="body" idx="3"/>
          </p:nvPr>
        </p:nvSpPr>
        <p:spPr>
          <a:xfrm>
            <a:off x="457200" y="3907235"/>
            <a:ext cx="6629400" cy="380205"/>
          </a:xfrm>
          <a:prstGeom prst="rect">
            <a:avLst/>
          </a:prstGeom>
          <a:noFill/>
          <a:ln>
            <a:noFill/>
          </a:ln>
        </p:spPr>
        <p:txBody>
          <a:bodyPr spcFirstLastPara="1" wrap="square" lIns="0" tIns="0" rIns="0" bIns="0" anchor="b" anchorCtr="0">
            <a:noAutofit/>
          </a:bodyPr>
          <a:lstStyle/>
          <a:p>
            <a:pPr marL="256032" indent="-256032">
              <a:buSzPct val="100000"/>
            </a:pPr>
            <a:r>
              <a:rPr lang="en-US" sz="2400" dirty="0">
                <a:solidFill>
                  <a:srgbClr val="000000"/>
                </a:solidFill>
                <a:latin typeface="+mn-lt"/>
              </a:rPr>
              <a:t>Excel function: = AVERAGE(data range</a:t>
            </a:r>
            <a:r>
              <a:rPr lang="en-US" sz="2400" dirty="0" smtClean="0">
                <a:solidFill>
                  <a:srgbClr val="000000"/>
                </a:solidFill>
                <a:latin typeface="+mn-lt"/>
              </a:rPr>
              <a:t>)</a:t>
            </a:r>
            <a:endParaRPr lang="en-US" sz="2400" dirty="0">
              <a:solidFill>
                <a:srgbClr val="000000"/>
              </a:solidFill>
              <a:latin typeface="+mn-lt"/>
            </a:endParaRPr>
          </a:p>
        </p:txBody>
      </p:sp>
      <p:sp>
        <p:nvSpPr>
          <p:cNvPr id="260" name="Text placeholder 4"/>
          <p:cNvSpPr txBox="1">
            <a:spLocks noGrp="1"/>
          </p:cNvSpPr>
          <p:nvPr>
            <p:ph type="body" idx="4"/>
          </p:nvPr>
        </p:nvSpPr>
        <p:spPr>
          <a:xfrm>
            <a:off x="457200" y="4496744"/>
            <a:ext cx="6629400" cy="369317"/>
          </a:xfrm>
          <a:prstGeom prst="rect">
            <a:avLst/>
          </a:prstGeom>
          <a:noFill/>
          <a:ln>
            <a:noFill/>
          </a:ln>
        </p:spPr>
        <p:txBody>
          <a:bodyPr spcFirstLastPara="1" wrap="square" lIns="0" tIns="0" rIns="0" bIns="0" anchor="b" anchorCtr="0">
            <a:noAutofit/>
          </a:bodyPr>
          <a:lstStyle/>
          <a:p>
            <a:pPr marL="256032" indent="-256032">
              <a:buSzPct val="100000"/>
            </a:pPr>
            <a:r>
              <a:rPr lang="en-US" sz="2400" dirty="0">
                <a:solidFill>
                  <a:srgbClr val="000000"/>
                </a:solidFill>
                <a:latin typeface="+mn-lt"/>
              </a:rPr>
              <a:t>Property of the mean</a:t>
            </a:r>
            <a:r>
              <a:rPr lang="en-US" sz="2400" dirty="0" smtClean="0">
                <a:solidFill>
                  <a:srgbClr val="000000"/>
                </a:solidFill>
                <a:latin typeface="+mn-lt"/>
              </a:rPr>
              <a:t>:</a:t>
            </a:r>
            <a:endParaRPr lang="en-US" sz="2400" dirty="0">
              <a:solidFill>
                <a:srgbClr val="000000"/>
              </a:solidFill>
              <a:latin typeface="+mn-lt"/>
            </a:endParaRPr>
          </a:p>
        </p:txBody>
      </p:sp>
      <p:graphicFrame>
        <p:nvGraphicFramePr>
          <p:cNvPr id="4" name="Object 3" descr="Summation of left parenthesis x sub i minus x bar right parenthesis = 0, This equation is labeled, 4.6"/>
          <p:cNvGraphicFramePr>
            <a:graphicFrameLocks noChangeAspect="1"/>
          </p:cNvGraphicFramePr>
          <p:nvPr>
            <p:extLst>
              <p:ext uri="{D42A27DB-BD31-4B8C-83A1-F6EECF244321}">
                <p14:modId xmlns:p14="http://schemas.microsoft.com/office/powerpoint/2010/main" val="3999620636"/>
              </p:ext>
            </p:extLst>
          </p:nvPr>
        </p:nvGraphicFramePr>
        <p:xfrm>
          <a:off x="2202103" y="5040867"/>
          <a:ext cx="2519868" cy="607468"/>
        </p:xfrm>
        <a:graphic>
          <a:graphicData uri="http://schemas.openxmlformats.org/presentationml/2006/ole">
            <mc:AlternateContent xmlns:mc="http://schemas.openxmlformats.org/markup-compatibility/2006">
              <mc:Choice xmlns:v="urn:schemas-microsoft-com:vml" Requires="v">
                <p:oleObj spid="_x0000_s79740" name="Equation" r:id="rId8" imgW="1422360" imgH="342720" progId="Equation.DSMT4">
                  <p:embed/>
                </p:oleObj>
              </mc:Choice>
              <mc:Fallback>
                <p:oleObj name="Equation" r:id="rId8" imgW="1422360" imgH="342720" progId="Equation.DSMT4">
                  <p:embed/>
                  <p:pic>
                    <p:nvPicPr>
                      <p:cNvPr id="0" name=""/>
                      <p:cNvPicPr/>
                      <p:nvPr/>
                    </p:nvPicPr>
                    <p:blipFill>
                      <a:blip r:embed="rId9"/>
                      <a:stretch>
                        <a:fillRect/>
                      </a:stretch>
                    </p:blipFill>
                    <p:spPr>
                      <a:xfrm>
                        <a:off x="2202103" y="5040867"/>
                        <a:ext cx="2519868" cy="607468"/>
                      </a:xfrm>
                      <a:prstGeom prst="rect">
                        <a:avLst/>
                      </a:prstGeom>
                    </p:spPr>
                  </p:pic>
                </p:oleObj>
              </mc:Fallback>
            </mc:AlternateContent>
          </a:graphicData>
        </a:graphic>
      </p:graphicFrame>
      <p:sp>
        <p:nvSpPr>
          <p:cNvPr id="263" name="Text placeholder 6"/>
          <p:cNvSpPr txBox="1">
            <a:spLocks noGrp="1"/>
          </p:cNvSpPr>
          <p:nvPr>
            <p:ph type="body" idx="5"/>
          </p:nvPr>
        </p:nvSpPr>
        <p:spPr>
          <a:xfrm>
            <a:off x="457200" y="5805332"/>
            <a:ext cx="6781800" cy="392189"/>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Outliers can affect the value of the mean.</a:t>
            </a:r>
            <a:endParaRPr sz="2400" b="0" i="0" u="none" strike="noStrike" cap="none" dirty="0">
              <a:solidFill>
                <a:srgbClr val="000000"/>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mj-lt"/>
              </a:rPr>
              <a:t>Types of Metrics</a:t>
            </a:r>
          </a:p>
        </p:txBody>
      </p:sp>
      <p:sp>
        <p:nvSpPr>
          <p:cNvPr id="9" name="Text Placeholder 8"/>
          <p:cNvSpPr>
            <a:spLocks noGrp="1"/>
          </p:cNvSpPr>
          <p:nvPr>
            <p:ph type="body" idx="1"/>
          </p:nvPr>
        </p:nvSpPr>
        <p:spPr>
          <a:xfrm>
            <a:off x="457200" y="1600201"/>
            <a:ext cx="8229600" cy="3877408"/>
          </a:xfrm>
        </p:spPr>
        <p:txBody>
          <a:bodyPr/>
          <a:lstStyle/>
          <a:p>
            <a:r>
              <a:rPr lang="en-US" sz="2000" b="1" dirty="0">
                <a:solidFill>
                  <a:srgbClr val="000000"/>
                </a:solidFill>
                <a:latin typeface="+mn-lt"/>
              </a:rPr>
              <a:t>Discrete metric</a:t>
            </a:r>
            <a:r>
              <a:rPr lang="en-US" sz="2000" dirty="0">
                <a:solidFill>
                  <a:srgbClr val="000000"/>
                </a:solidFill>
                <a:latin typeface="+mn-lt"/>
              </a:rPr>
              <a:t> - one that is derived from counting something.</a:t>
            </a:r>
          </a:p>
          <a:p>
            <a:pPr lvl="1"/>
            <a:r>
              <a:rPr lang="en-US" sz="2000" dirty="0">
                <a:solidFill>
                  <a:srgbClr val="000000"/>
                </a:solidFill>
                <a:latin typeface="+mn-lt"/>
              </a:rPr>
              <a:t>For example, a delivery is either on time or not; an order is complete or incomplete; or an invoice can have one, two, three, or any number of errors. Some discrete metrics would be the proportion of on-time deliveries; the number of incomplete orders each day, and the number of errors per invoice.</a:t>
            </a:r>
          </a:p>
          <a:p>
            <a:r>
              <a:rPr lang="en-US" sz="2000" b="1" dirty="0">
                <a:solidFill>
                  <a:srgbClr val="000000"/>
                </a:solidFill>
                <a:latin typeface="+mn-lt"/>
              </a:rPr>
              <a:t>Continuous metrics</a:t>
            </a:r>
            <a:r>
              <a:rPr lang="en-US" sz="2000" dirty="0">
                <a:solidFill>
                  <a:srgbClr val="000000"/>
                </a:solidFill>
                <a:latin typeface="+mn-lt"/>
              </a:rPr>
              <a:t> are based on a continuous scale of measurement.</a:t>
            </a:r>
          </a:p>
          <a:p>
            <a:pPr lvl="1"/>
            <a:r>
              <a:rPr lang="en-US" sz="2000" dirty="0">
                <a:solidFill>
                  <a:srgbClr val="000000"/>
                </a:solidFill>
                <a:latin typeface="+mn-lt"/>
              </a:rPr>
              <a:t>Any metrics involving dollars, length, time, volume, or weight, for example, are continuous</a:t>
            </a:r>
            <a:r>
              <a:rPr lang="en-US" sz="2000" dirty="0" smtClean="0">
                <a:solidFill>
                  <a:srgbClr val="000000"/>
                </a:solidFill>
                <a:latin typeface="+mn-lt"/>
              </a:rPr>
              <a:t>.</a:t>
            </a:r>
            <a:endParaRPr lang="en-US" sz="2000" dirty="0">
              <a:solidFill>
                <a:srgbClr val="000000"/>
              </a:solidFill>
              <a:latin typeface="+mn-lt"/>
            </a:endParaRPr>
          </a:p>
        </p:txBody>
      </p:sp>
    </p:spTree>
    <p:extLst>
      <p:ext uri="{BB962C8B-B14F-4D97-AF65-F5344CB8AC3E}">
        <p14:creationId xmlns:p14="http://schemas.microsoft.com/office/powerpoint/2010/main" val="3502820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4.14: </a:t>
            </a:r>
            <a:r>
              <a:rPr lang="en-US" sz="3600" b="1" i="0" u="none" strike="noStrike" cap="none" dirty="0">
                <a:solidFill>
                  <a:srgbClr val="007FA3"/>
                </a:solidFill>
                <a:latin typeface="+mj-lt"/>
                <a:ea typeface="Arial"/>
                <a:cs typeface="Arial"/>
                <a:sym typeface="Arial"/>
              </a:rPr>
              <a:t>Computing Mean Cost Per Order</a:t>
            </a:r>
            <a:endParaRPr sz="3600" b="1" i="0" u="none" strike="noStrike" cap="none" dirty="0">
              <a:solidFill>
                <a:srgbClr val="007FA3"/>
              </a:solidFill>
              <a:latin typeface="+mj-lt"/>
              <a:ea typeface="Arial"/>
              <a:cs typeface="Arial"/>
              <a:sym typeface="Arial"/>
            </a:endParaRPr>
          </a:p>
        </p:txBody>
      </p:sp>
      <p:sp>
        <p:nvSpPr>
          <p:cNvPr id="269" name="Text placeholder 2"/>
          <p:cNvSpPr txBox="1">
            <a:spLocks noGrp="1"/>
          </p:cNvSpPr>
          <p:nvPr>
            <p:ph type="body" idx="1"/>
          </p:nvPr>
        </p:nvSpPr>
        <p:spPr>
          <a:xfrm>
            <a:off x="457200" y="1600201"/>
            <a:ext cx="3581400" cy="28517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300"/>
              <a:buFont typeface="Arial"/>
              <a:buNone/>
            </a:pPr>
            <a:r>
              <a:rPr lang="en-US" sz="2000" b="0" i="0" u="none" strike="noStrike" cap="none" dirty="0">
                <a:solidFill>
                  <a:schemeClr val="dk1"/>
                </a:solidFill>
                <a:latin typeface="+mn-lt"/>
                <a:ea typeface="Arial"/>
                <a:cs typeface="Arial"/>
                <a:sym typeface="Arial"/>
              </a:rPr>
              <a:t>Purchase Orders database</a:t>
            </a:r>
            <a:endParaRPr sz="2000" b="0" i="0" u="none" strike="noStrike" cap="none" dirty="0">
              <a:solidFill>
                <a:schemeClr val="dk1"/>
              </a:solidFill>
              <a:latin typeface="+mn-lt"/>
              <a:ea typeface="Arial"/>
              <a:cs typeface="Arial"/>
              <a:sym typeface="Arial"/>
            </a:endParaRPr>
          </a:p>
        </p:txBody>
      </p:sp>
      <p:sp>
        <p:nvSpPr>
          <p:cNvPr id="271" name="Text placeholder 3"/>
          <p:cNvSpPr txBox="1">
            <a:spLocks noGrp="1"/>
          </p:cNvSpPr>
          <p:nvPr>
            <p:ph type="body" idx="2"/>
          </p:nvPr>
        </p:nvSpPr>
        <p:spPr>
          <a:xfrm>
            <a:off x="457199" y="2050316"/>
            <a:ext cx="3393832" cy="555368"/>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chemeClr val="dk1"/>
                </a:solidFill>
                <a:latin typeface="+mn-lt"/>
                <a:ea typeface="Arial"/>
                <a:cs typeface="Arial"/>
                <a:sym typeface="Arial"/>
              </a:rPr>
              <a:t>Using </a:t>
            </a:r>
            <a:r>
              <a:rPr lang="en-US" sz="2000" b="0" i="0" u="none" strike="noStrike" cap="none" dirty="0" smtClean="0">
                <a:solidFill>
                  <a:schemeClr val="dk1"/>
                </a:solidFill>
                <a:latin typeface="+mn-lt"/>
                <a:ea typeface="Arial"/>
                <a:cs typeface="Arial"/>
                <a:sym typeface="Arial"/>
              </a:rPr>
              <a:t>formula (4.5):</a:t>
            </a:r>
            <a:endParaRPr sz="2000" b="0" i="0" u="none" strike="noStrike" cap="none" dirty="0">
              <a:solidFill>
                <a:schemeClr val="dk1"/>
              </a:solidFill>
              <a:latin typeface="+mn-lt"/>
              <a:ea typeface="Arial"/>
              <a:cs typeface="Arial"/>
              <a:sym typeface="Arial"/>
            </a:endParaRPr>
          </a:p>
        </p:txBody>
      </p:sp>
      <p:graphicFrame>
        <p:nvGraphicFramePr>
          <p:cNvPr id="2" name="Object 1" descr=" = start fraction S U M left parenthesis B 2 colon B 95 right parenthesis over C O U N T left parenthesis  B 2 colon B 95 right parenthesis end fraction"/>
          <p:cNvGraphicFramePr>
            <a:graphicFrameLocks noChangeAspect="1"/>
          </p:cNvGraphicFramePr>
          <p:nvPr>
            <p:extLst>
              <p:ext uri="{D42A27DB-BD31-4B8C-83A1-F6EECF244321}">
                <p14:modId xmlns:p14="http://schemas.microsoft.com/office/powerpoint/2010/main" val="1469072248"/>
              </p:ext>
            </p:extLst>
          </p:nvPr>
        </p:nvGraphicFramePr>
        <p:xfrm>
          <a:off x="974725" y="2789238"/>
          <a:ext cx="1897063" cy="612775"/>
        </p:xfrm>
        <a:graphic>
          <a:graphicData uri="http://schemas.openxmlformats.org/presentationml/2006/ole">
            <mc:AlternateContent xmlns:mc="http://schemas.openxmlformats.org/markup-compatibility/2006">
              <mc:Choice xmlns:v="urn:schemas-microsoft-com:vml" Requires="v">
                <p:oleObj spid="_x0000_s90930" name="Equation" r:id="rId4" imgW="1295280" imgH="419040" progId="Equation.DSMT4">
                  <p:embed/>
                </p:oleObj>
              </mc:Choice>
              <mc:Fallback>
                <p:oleObj name="Equation" r:id="rId4" imgW="1295280" imgH="419040" progId="Equation.DSMT4">
                  <p:embed/>
                  <p:pic>
                    <p:nvPicPr>
                      <p:cNvPr id="0" name=""/>
                      <p:cNvPicPr/>
                      <p:nvPr/>
                    </p:nvPicPr>
                    <p:blipFill>
                      <a:blip r:embed="rId5"/>
                      <a:stretch>
                        <a:fillRect/>
                      </a:stretch>
                    </p:blipFill>
                    <p:spPr>
                      <a:xfrm>
                        <a:off x="974725" y="2789238"/>
                        <a:ext cx="1897063" cy="612775"/>
                      </a:xfrm>
                      <a:prstGeom prst="rect">
                        <a:avLst/>
                      </a:prstGeom>
                    </p:spPr>
                  </p:pic>
                </p:oleObj>
              </mc:Fallback>
            </mc:AlternateContent>
          </a:graphicData>
        </a:graphic>
      </p:graphicFrame>
      <p:graphicFrame>
        <p:nvGraphicFramePr>
          <p:cNvPr id="4" name="Object 3" descr="Mean = start fraction $2,471,760 over 94 end fraction "/>
          <p:cNvGraphicFramePr>
            <a:graphicFrameLocks noChangeAspect="1"/>
          </p:cNvGraphicFramePr>
          <p:nvPr>
            <p:extLst>
              <p:ext uri="{D42A27DB-BD31-4B8C-83A1-F6EECF244321}">
                <p14:modId xmlns:p14="http://schemas.microsoft.com/office/powerpoint/2010/main" val="3211393075"/>
              </p:ext>
            </p:extLst>
          </p:nvPr>
        </p:nvGraphicFramePr>
        <p:xfrm>
          <a:off x="993775" y="3613150"/>
          <a:ext cx="1689100" cy="777875"/>
        </p:xfrm>
        <a:graphic>
          <a:graphicData uri="http://schemas.openxmlformats.org/presentationml/2006/ole">
            <mc:AlternateContent xmlns:mc="http://schemas.openxmlformats.org/markup-compatibility/2006">
              <mc:Choice xmlns:v="urn:schemas-microsoft-com:vml" Requires="v">
                <p:oleObj spid="_x0000_s90931" name="Equation" r:id="rId6" imgW="1269720" imgH="583920" progId="Equation.DSMT4">
                  <p:embed/>
                </p:oleObj>
              </mc:Choice>
              <mc:Fallback>
                <p:oleObj name="Equation" r:id="rId6" imgW="1269720" imgH="583920" progId="Equation.DSMT4">
                  <p:embed/>
                  <p:pic>
                    <p:nvPicPr>
                      <p:cNvPr id="0" name=""/>
                      <p:cNvPicPr/>
                      <p:nvPr/>
                    </p:nvPicPr>
                    <p:blipFill>
                      <a:blip r:embed="rId7"/>
                      <a:stretch>
                        <a:fillRect/>
                      </a:stretch>
                    </p:blipFill>
                    <p:spPr>
                      <a:xfrm>
                        <a:off x="993775" y="3613150"/>
                        <a:ext cx="1689100" cy="777875"/>
                      </a:xfrm>
                      <a:prstGeom prst="rect">
                        <a:avLst/>
                      </a:prstGeom>
                    </p:spPr>
                  </p:pic>
                </p:oleObj>
              </mc:Fallback>
            </mc:AlternateContent>
          </a:graphicData>
        </a:graphic>
      </p:graphicFrame>
      <p:graphicFrame>
        <p:nvGraphicFramePr>
          <p:cNvPr id="5" name="Object 4" descr="= $26,295.32"/>
          <p:cNvGraphicFramePr>
            <a:graphicFrameLocks noChangeAspect="1"/>
          </p:cNvGraphicFramePr>
          <p:nvPr>
            <p:extLst>
              <p:ext uri="{D42A27DB-BD31-4B8C-83A1-F6EECF244321}">
                <p14:modId xmlns:p14="http://schemas.microsoft.com/office/powerpoint/2010/main" val="2941620790"/>
              </p:ext>
            </p:extLst>
          </p:nvPr>
        </p:nvGraphicFramePr>
        <p:xfrm>
          <a:off x="1138238" y="4598988"/>
          <a:ext cx="1281112" cy="296862"/>
        </p:xfrm>
        <a:graphic>
          <a:graphicData uri="http://schemas.openxmlformats.org/presentationml/2006/ole">
            <mc:AlternateContent xmlns:mc="http://schemas.openxmlformats.org/markup-compatibility/2006">
              <mc:Choice xmlns:v="urn:schemas-microsoft-com:vml" Requires="v">
                <p:oleObj spid="_x0000_s90932" name="Equation" r:id="rId8" imgW="876240" imgH="203040" progId="Equation.DSMT4">
                  <p:embed/>
                </p:oleObj>
              </mc:Choice>
              <mc:Fallback>
                <p:oleObj name="Equation" r:id="rId8" imgW="876240" imgH="203040" progId="Equation.DSMT4">
                  <p:embed/>
                  <p:pic>
                    <p:nvPicPr>
                      <p:cNvPr id="0" name=""/>
                      <p:cNvPicPr/>
                      <p:nvPr/>
                    </p:nvPicPr>
                    <p:blipFill>
                      <a:blip r:embed="rId9"/>
                      <a:stretch>
                        <a:fillRect/>
                      </a:stretch>
                    </p:blipFill>
                    <p:spPr>
                      <a:xfrm>
                        <a:off x="1138238" y="4598988"/>
                        <a:ext cx="1281112" cy="296862"/>
                      </a:xfrm>
                      <a:prstGeom prst="rect">
                        <a:avLst/>
                      </a:prstGeom>
                    </p:spPr>
                  </p:pic>
                </p:oleObj>
              </mc:Fallback>
            </mc:AlternateContent>
          </a:graphicData>
        </a:graphic>
      </p:graphicFrame>
      <p:sp>
        <p:nvSpPr>
          <p:cNvPr id="275" name="Text placeholder 4"/>
          <p:cNvSpPr txBox="1">
            <a:spLocks noGrp="1"/>
          </p:cNvSpPr>
          <p:nvPr>
            <p:ph type="body" idx="3"/>
          </p:nvPr>
        </p:nvSpPr>
        <p:spPr>
          <a:xfrm>
            <a:off x="457199" y="5066039"/>
            <a:ext cx="3768437" cy="3703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300"/>
              <a:buFont typeface="Arial"/>
              <a:buNone/>
            </a:pPr>
            <a:r>
              <a:rPr lang="en-US" sz="2000" b="0" i="0" u="none" strike="noStrike" cap="none" dirty="0">
                <a:solidFill>
                  <a:schemeClr val="dk1"/>
                </a:solidFill>
                <a:latin typeface="+mn-lt"/>
                <a:ea typeface="Arial"/>
                <a:cs typeface="Arial"/>
                <a:sym typeface="Arial"/>
              </a:rPr>
              <a:t>Using Excel AVERAGE Function</a:t>
            </a:r>
            <a:endParaRPr sz="2000" b="0" i="0" u="none" strike="noStrike" cap="none" dirty="0">
              <a:solidFill>
                <a:schemeClr val="dk1"/>
              </a:solidFill>
              <a:latin typeface="+mn-lt"/>
              <a:ea typeface="Arial"/>
              <a:cs typeface="Arial"/>
              <a:sym typeface="Arial"/>
            </a:endParaRPr>
          </a:p>
        </p:txBody>
      </p:sp>
      <p:graphicFrame>
        <p:nvGraphicFramePr>
          <p:cNvPr id="6" name="Object 5" descr=" = A V E R A G E left parenthesis B 2 colon B 95 right parenthesis"/>
          <p:cNvGraphicFramePr>
            <a:graphicFrameLocks noChangeAspect="1"/>
          </p:cNvGraphicFramePr>
          <p:nvPr>
            <p:extLst>
              <p:ext uri="{D42A27DB-BD31-4B8C-83A1-F6EECF244321}">
                <p14:modId xmlns:p14="http://schemas.microsoft.com/office/powerpoint/2010/main" val="3121721060"/>
              </p:ext>
            </p:extLst>
          </p:nvPr>
        </p:nvGraphicFramePr>
        <p:xfrm>
          <a:off x="1104900" y="5657850"/>
          <a:ext cx="2312988" cy="327025"/>
        </p:xfrm>
        <a:graphic>
          <a:graphicData uri="http://schemas.openxmlformats.org/presentationml/2006/ole">
            <mc:AlternateContent xmlns:mc="http://schemas.openxmlformats.org/markup-compatibility/2006">
              <mc:Choice xmlns:v="urn:schemas-microsoft-com:vml" Requires="v">
                <p:oleObj spid="_x0000_s90933" name="Equation" r:id="rId10" imgW="1434960" imgH="203040" progId="Equation.DSMT4">
                  <p:embed/>
                </p:oleObj>
              </mc:Choice>
              <mc:Fallback>
                <p:oleObj name="Equation" r:id="rId10" imgW="1434960" imgH="203040" progId="Equation.DSMT4">
                  <p:embed/>
                  <p:pic>
                    <p:nvPicPr>
                      <p:cNvPr id="0" name=""/>
                      <p:cNvPicPr/>
                      <p:nvPr/>
                    </p:nvPicPr>
                    <p:blipFill>
                      <a:blip r:embed="rId11"/>
                      <a:stretch>
                        <a:fillRect/>
                      </a:stretch>
                    </p:blipFill>
                    <p:spPr>
                      <a:xfrm>
                        <a:off x="1104900" y="5657850"/>
                        <a:ext cx="2312988" cy="327025"/>
                      </a:xfrm>
                      <a:prstGeom prst="rect">
                        <a:avLst/>
                      </a:prstGeom>
                    </p:spPr>
                  </p:pic>
                </p:oleObj>
              </mc:Fallback>
            </mc:AlternateContent>
          </a:graphicData>
        </a:graphic>
      </p:graphicFrame>
      <p:pic>
        <p:nvPicPr>
          <p:cNvPr id="3" name="Picture 2" descr="An Excel table has data in column A, Observation, from x1 in row 2 to x94 in row 95 and their respective values in column B, Cost per order. In row 96, the sum of cost per order is given as $2,471,760.00 and in row 97 the number of observation is given as 94. The mean cost per order left parenthesis B 96 over B 97 right parenthesis) is given $26,295.32 and Excel Average Function is given as $26,295.3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30595" y="1743738"/>
            <a:ext cx="3864864" cy="371856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j-lt"/>
              </a:rPr>
              <a:t>Measures of Location: Median</a:t>
            </a:r>
          </a:p>
        </p:txBody>
      </p:sp>
      <p:sp>
        <p:nvSpPr>
          <p:cNvPr id="5" name="Text Placeholder 4"/>
          <p:cNvSpPr>
            <a:spLocks noGrp="1"/>
          </p:cNvSpPr>
          <p:nvPr>
            <p:ph type="body" idx="1"/>
          </p:nvPr>
        </p:nvSpPr>
        <p:spPr>
          <a:xfrm>
            <a:off x="457200" y="1600201"/>
            <a:ext cx="8229600" cy="2888672"/>
          </a:xfrm>
        </p:spPr>
        <p:txBody>
          <a:bodyPr/>
          <a:lstStyle/>
          <a:p>
            <a:pPr marL="255650" lvl="0" indent="-255650">
              <a:buSzPct val="100000"/>
            </a:pPr>
            <a:r>
              <a:rPr lang="en-US" sz="1800" dirty="0">
                <a:solidFill>
                  <a:srgbClr val="000000"/>
                </a:solidFill>
                <a:latin typeface="+mn-lt"/>
              </a:rPr>
              <a:t>The </a:t>
            </a:r>
            <a:r>
              <a:rPr lang="en-US" sz="1800" b="1" dirty="0">
                <a:solidFill>
                  <a:srgbClr val="000000"/>
                </a:solidFill>
                <a:latin typeface="+mn-lt"/>
              </a:rPr>
              <a:t>median</a:t>
            </a:r>
            <a:r>
              <a:rPr lang="en-US" sz="1800" dirty="0">
                <a:solidFill>
                  <a:srgbClr val="000000"/>
                </a:solidFill>
                <a:latin typeface="+mn-lt"/>
              </a:rPr>
              <a:t> specifies the middle value when the data are arranged from least to greatest.</a:t>
            </a:r>
          </a:p>
          <a:p>
            <a:pPr marL="741553" lvl="1" indent="-284353">
              <a:buSzPct val="100000"/>
            </a:pPr>
            <a:r>
              <a:rPr lang="en-US" sz="1800" dirty="0">
                <a:solidFill>
                  <a:srgbClr val="000000"/>
                </a:solidFill>
                <a:latin typeface="+mn-lt"/>
              </a:rPr>
              <a:t>Half the data are below the median, and half the data are above it.</a:t>
            </a:r>
          </a:p>
          <a:p>
            <a:pPr marL="741553" lvl="1" indent="-284353">
              <a:buSzPct val="100000"/>
            </a:pPr>
            <a:r>
              <a:rPr lang="en-US" sz="1800" dirty="0">
                <a:solidFill>
                  <a:srgbClr val="000000"/>
                </a:solidFill>
                <a:latin typeface="+mn-lt"/>
              </a:rPr>
              <a:t>For an odd number of observations, the median is the middle of the sorted numbers.</a:t>
            </a:r>
          </a:p>
          <a:p>
            <a:pPr marL="741553" lvl="1" indent="-284353">
              <a:buSzPct val="100000"/>
            </a:pPr>
            <a:r>
              <a:rPr lang="en-US" sz="1800" dirty="0">
                <a:solidFill>
                  <a:srgbClr val="000000"/>
                </a:solidFill>
                <a:latin typeface="+mn-lt"/>
              </a:rPr>
              <a:t>For an even number of observations, the median is the mean of the two middle numbers.</a:t>
            </a:r>
          </a:p>
          <a:p>
            <a:pPr marL="255650" lvl="0" indent="-255650">
              <a:buSzPct val="100000"/>
            </a:pPr>
            <a:r>
              <a:rPr lang="en-US" sz="1800" dirty="0">
                <a:solidFill>
                  <a:srgbClr val="000000"/>
                </a:solidFill>
                <a:latin typeface="+mn-lt"/>
              </a:rPr>
              <a:t>We could use the Sort option in Excel to rank-order the data and then</a:t>
            </a:r>
            <a:endParaRPr lang="en-US" dirty="0">
              <a:latin typeface="+mn-lt"/>
            </a:endParaRPr>
          </a:p>
        </p:txBody>
      </p:sp>
      <p:sp>
        <p:nvSpPr>
          <p:cNvPr id="6" name="Text Placeholder 5"/>
          <p:cNvSpPr>
            <a:spLocks noGrp="1"/>
          </p:cNvSpPr>
          <p:nvPr>
            <p:ph type="body" idx="2"/>
          </p:nvPr>
        </p:nvSpPr>
        <p:spPr>
          <a:xfrm>
            <a:off x="734291" y="4564393"/>
            <a:ext cx="4461164" cy="276411"/>
          </a:xfrm>
        </p:spPr>
        <p:txBody>
          <a:bodyPr anchor="b"/>
          <a:lstStyle/>
          <a:p>
            <a:pPr marL="50800" indent="0">
              <a:buNone/>
            </a:pPr>
            <a:r>
              <a:rPr lang="en-US" sz="1800" dirty="0">
                <a:solidFill>
                  <a:srgbClr val="000000"/>
                </a:solidFill>
                <a:latin typeface="+mn-lt"/>
              </a:rPr>
              <a:t>determine the median. The Excel function</a:t>
            </a:r>
            <a:endParaRPr lang="en-US" dirty="0">
              <a:latin typeface="+mn-lt"/>
            </a:endParaRPr>
          </a:p>
        </p:txBody>
      </p:sp>
      <p:graphicFrame>
        <p:nvGraphicFramePr>
          <p:cNvPr id="12" name="Object 11" descr="equals MEDIAN left parenthesis data range right parenthesis."/>
          <p:cNvGraphicFramePr>
            <a:graphicFrameLocks noChangeAspect="1"/>
          </p:cNvGraphicFramePr>
          <p:nvPr>
            <p:extLst>
              <p:ext uri="{D42A27DB-BD31-4B8C-83A1-F6EECF244321}">
                <p14:modId xmlns:p14="http://schemas.microsoft.com/office/powerpoint/2010/main" val="1467977237"/>
              </p:ext>
            </p:extLst>
          </p:nvPr>
        </p:nvGraphicFramePr>
        <p:xfrm>
          <a:off x="5292440" y="4582405"/>
          <a:ext cx="2107847" cy="294925"/>
        </p:xfrm>
        <a:graphic>
          <a:graphicData uri="http://schemas.openxmlformats.org/presentationml/2006/ole">
            <mc:AlternateContent xmlns:mc="http://schemas.openxmlformats.org/markup-compatibility/2006">
              <mc:Choice xmlns:v="urn:schemas-microsoft-com:vml" Requires="v">
                <p:oleObj spid="_x0000_s101417" name="Equation" r:id="rId3" imgW="3085920" imgH="431640" progId="Equation.DSMT4">
                  <p:embed/>
                </p:oleObj>
              </mc:Choice>
              <mc:Fallback>
                <p:oleObj name="Equation" r:id="rId3" imgW="3085920" imgH="431640" progId="Equation.DSMT4">
                  <p:embed/>
                  <p:pic>
                    <p:nvPicPr>
                      <p:cNvPr id="0" name=""/>
                      <p:cNvPicPr/>
                      <p:nvPr/>
                    </p:nvPicPr>
                    <p:blipFill>
                      <a:blip r:embed="rId4"/>
                      <a:stretch>
                        <a:fillRect/>
                      </a:stretch>
                    </p:blipFill>
                    <p:spPr>
                      <a:xfrm>
                        <a:off x="5292440" y="4582405"/>
                        <a:ext cx="2107847" cy="294925"/>
                      </a:xfrm>
                      <a:prstGeom prst="rect">
                        <a:avLst/>
                      </a:prstGeom>
                    </p:spPr>
                  </p:pic>
                </p:oleObj>
              </mc:Fallback>
            </mc:AlternateContent>
          </a:graphicData>
        </a:graphic>
      </p:graphicFrame>
      <p:sp>
        <p:nvSpPr>
          <p:cNvPr id="7" name="Text Placeholder 6"/>
          <p:cNvSpPr>
            <a:spLocks noGrp="1"/>
          </p:cNvSpPr>
          <p:nvPr>
            <p:ph type="body" idx="3"/>
          </p:nvPr>
        </p:nvSpPr>
        <p:spPr>
          <a:xfrm>
            <a:off x="7606145" y="4568876"/>
            <a:ext cx="975116" cy="271927"/>
          </a:xfrm>
        </p:spPr>
        <p:txBody>
          <a:bodyPr anchor="b"/>
          <a:lstStyle/>
          <a:p>
            <a:pPr marL="50800" indent="0">
              <a:buNone/>
            </a:pPr>
            <a:r>
              <a:rPr lang="en-US" sz="1800" dirty="0" smtClean="0">
                <a:solidFill>
                  <a:srgbClr val="000000"/>
                </a:solidFill>
                <a:latin typeface="+mn-lt"/>
              </a:rPr>
              <a:t>could</a:t>
            </a:r>
            <a:endParaRPr lang="en-US" dirty="0">
              <a:latin typeface="+mn-lt"/>
            </a:endParaRPr>
          </a:p>
        </p:txBody>
      </p:sp>
      <p:sp>
        <p:nvSpPr>
          <p:cNvPr id="8" name="Text Placeholder 7"/>
          <p:cNvSpPr>
            <a:spLocks noGrp="1"/>
          </p:cNvSpPr>
          <p:nvPr>
            <p:ph type="body" idx="4"/>
          </p:nvPr>
        </p:nvSpPr>
        <p:spPr>
          <a:xfrm>
            <a:off x="734291" y="4905258"/>
            <a:ext cx="2133600" cy="350577"/>
          </a:xfrm>
        </p:spPr>
        <p:txBody>
          <a:bodyPr anchor="b"/>
          <a:lstStyle/>
          <a:p>
            <a:pPr marL="0" indent="0">
              <a:buSzPct val="100000"/>
              <a:buNone/>
            </a:pPr>
            <a:r>
              <a:rPr lang="en-US" sz="1800" dirty="0" smtClean="0">
                <a:solidFill>
                  <a:srgbClr val="000000"/>
                </a:solidFill>
                <a:latin typeface="+mn-lt"/>
              </a:rPr>
              <a:t>also</a:t>
            </a:r>
            <a:r>
              <a:rPr lang="en-US" sz="1800" dirty="0" smtClean="0">
                <a:latin typeface="+mn-lt"/>
              </a:rPr>
              <a:t> </a:t>
            </a:r>
            <a:r>
              <a:rPr lang="en-US" sz="1800" dirty="0" smtClean="0">
                <a:solidFill>
                  <a:srgbClr val="000000"/>
                </a:solidFill>
                <a:latin typeface="+mn-lt"/>
              </a:rPr>
              <a:t>be </a:t>
            </a:r>
            <a:r>
              <a:rPr lang="en-US" sz="1800" dirty="0">
                <a:solidFill>
                  <a:srgbClr val="000000"/>
                </a:solidFill>
                <a:latin typeface="+mn-lt"/>
              </a:rPr>
              <a:t>used.</a:t>
            </a:r>
          </a:p>
        </p:txBody>
      </p:sp>
      <p:sp>
        <p:nvSpPr>
          <p:cNvPr id="9" name="Text Placeholder 8"/>
          <p:cNvSpPr>
            <a:spLocks noGrp="1"/>
          </p:cNvSpPr>
          <p:nvPr>
            <p:ph type="body" idx="5"/>
          </p:nvPr>
        </p:nvSpPr>
        <p:spPr>
          <a:xfrm>
            <a:off x="457200" y="5350503"/>
            <a:ext cx="8229600" cy="967170"/>
          </a:xfrm>
        </p:spPr>
        <p:txBody>
          <a:bodyPr/>
          <a:lstStyle/>
          <a:p>
            <a:pPr marL="255650" lvl="0" indent="-255650">
              <a:buSzPct val="100000"/>
            </a:pPr>
            <a:r>
              <a:rPr lang="en-US" sz="1800" dirty="0">
                <a:solidFill>
                  <a:srgbClr val="000000"/>
                </a:solidFill>
                <a:latin typeface="+mn-lt"/>
              </a:rPr>
              <a:t>The median is meaningful for ratio, interval, and ordinal data.</a:t>
            </a:r>
          </a:p>
          <a:p>
            <a:pPr marL="255650" lvl="0" indent="-255650">
              <a:buSzPct val="100000"/>
            </a:pPr>
            <a:r>
              <a:rPr lang="en-US" sz="1800" dirty="0">
                <a:solidFill>
                  <a:srgbClr val="000000"/>
                </a:solidFill>
                <a:latin typeface="+mn-lt"/>
              </a:rPr>
              <a:t>Not affected by outliers.</a:t>
            </a:r>
          </a:p>
        </p:txBody>
      </p:sp>
    </p:spTree>
    <p:extLst>
      <p:ext uri="{BB962C8B-B14F-4D97-AF65-F5344CB8AC3E}">
        <p14:creationId xmlns:p14="http://schemas.microsoft.com/office/powerpoint/2010/main" val="172833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4.15: </a:t>
            </a:r>
            <a:r>
              <a:rPr lang="en-US" sz="3600" b="1" i="0" u="none" strike="noStrike" cap="none" dirty="0">
                <a:solidFill>
                  <a:srgbClr val="007FA3"/>
                </a:solidFill>
                <a:latin typeface="+mj-lt"/>
                <a:ea typeface="Arial"/>
                <a:cs typeface="Arial"/>
                <a:sym typeface="Arial"/>
              </a:rPr>
              <a:t>Finding the Median Cost Per Order</a:t>
            </a:r>
            <a:endParaRPr sz="3600" b="1" i="0" u="none" strike="noStrike" cap="none" dirty="0">
              <a:solidFill>
                <a:srgbClr val="007FA3"/>
              </a:solidFill>
              <a:latin typeface="+mj-lt"/>
              <a:ea typeface="Arial"/>
              <a:cs typeface="Arial"/>
              <a:sym typeface="Arial"/>
            </a:endParaRPr>
          </a:p>
        </p:txBody>
      </p:sp>
      <p:sp>
        <p:nvSpPr>
          <p:cNvPr id="288" name="Text placeholder 2"/>
          <p:cNvSpPr txBox="1">
            <a:spLocks noGrp="1"/>
          </p:cNvSpPr>
          <p:nvPr>
            <p:ph type="body" idx="1"/>
          </p:nvPr>
        </p:nvSpPr>
        <p:spPr>
          <a:xfrm>
            <a:off x="457200" y="1608786"/>
            <a:ext cx="8229600" cy="1424559"/>
          </a:xfrm>
          <a:prstGeom prst="rect">
            <a:avLst/>
          </a:prstGeom>
          <a:noFill/>
          <a:ln>
            <a:noFill/>
          </a:ln>
        </p:spPr>
        <p:txBody>
          <a:bodyPr spcFirstLastPara="1" wrap="square" lIns="91425" tIns="91425" rIns="91425" bIns="91425" anchor="t" anchorCtr="0">
            <a:noAutofit/>
          </a:bodyPr>
          <a:lstStyle/>
          <a:p>
            <a:pPr marL="255588" marR="0" lvl="0" indent="-255588"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Sort the data from smallest to largest. Since we have 90 observations, the median is the average of the 47</a:t>
            </a:r>
            <a:r>
              <a:rPr lang="en-US" sz="2400" b="0" i="0" u="none" strike="noStrike" cap="none" baseline="30000" dirty="0">
                <a:solidFill>
                  <a:srgbClr val="000000"/>
                </a:solidFill>
                <a:latin typeface="+mn-lt"/>
                <a:sym typeface="Arial"/>
              </a:rPr>
              <a:t>th</a:t>
            </a:r>
            <a:r>
              <a:rPr lang="en-US" sz="2400" b="0" i="0" u="none" strike="noStrike" cap="none" dirty="0">
                <a:solidFill>
                  <a:srgbClr val="000000"/>
                </a:solidFill>
                <a:latin typeface="+mn-lt"/>
                <a:sym typeface="Arial"/>
              </a:rPr>
              <a:t> and 48</a:t>
            </a:r>
            <a:r>
              <a:rPr lang="en-US" sz="2400" b="0" i="0" u="none" strike="noStrike" cap="none" baseline="30000" dirty="0">
                <a:solidFill>
                  <a:srgbClr val="000000"/>
                </a:solidFill>
                <a:latin typeface="+mn-lt"/>
                <a:sym typeface="Arial"/>
              </a:rPr>
              <a:t>th</a:t>
            </a:r>
            <a:r>
              <a:rPr lang="en-US" sz="2400" b="0" i="0" u="none" strike="noStrike" cap="none" dirty="0">
                <a:solidFill>
                  <a:srgbClr val="000000"/>
                </a:solidFill>
                <a:latin typeface="+mn-lt"/>
                <a:sym typeface="Arial"/>
              </a:rPr>
              <a:t> observation.</a:t>
            </a:r>
            <a:endParaRPr sz="2400" dirty="0">
              <a:latin typeface="+mn-lt"/>
            </a:endParaRPr>
          </a:p>
        </p:txBody>
      </p:sp>
      <p:graphicFrame>
        <p:nvGraphicFramePr>
          <p:cNvPr id="3" name="Object 2" descr="Median = start fraction $15,562.50 + $15,750.00 over 2 end fraction"/>
          <p:cNvGraphicFramePr>
            <a:graphicFrameLocks noChangeAspect="1"/>
          </p:cNvGraphicFramePr>
          <p:nvPr>
            <p:extLst>
              <p:ext uri="{D42A27DB-BD31-4B8C-83A1-F6EECF244321}">
                <p14:modId xmlns:p14="http://schemas.microsoft.com/office/powerpoint/2010/main" val="3918717753"/>
              </p:ext>
            </p:extLst>
          </p:nvPr>
        </p:nvGraphicFramePr>
        <p:xfrm>
          <a:off x="1146160" y="3092567"/>
          <a:ext cx="3702080" cy="634059"/>
        </p:xfrm>
        <a:graphic>
          <a:graphicData uri="http://schemas.openxmlformats.org/presentationml/2006/ole">
            <mc:AlternateContent xmlns:mc="http://schemas.openxmlformats.org/markup-compatibility/2006">
              <mc:Choice xmlns:v="urn:schemas-microsoft-com:vml" Requires="v">
                <p:oleObj spid="_x0000_s82778" name="Equation" r:id="rId4" imgW="2298600" imgH="393480" progId="Equation.DSMT4">
                  <p:embed/>
                </p:oleObj>
              </mc:Choice>
              <mc:Fallback>
                <p:oleObj name="Equation" r:id="rId4" imgW="2298600" imgH="393480" progId="Equation.DSMT4">
                  <p:embed/>
                  <p:pic>
                    <p:nvPicPr>
                      <p:cNvPr id="0" name=""/>
                      <p:cNvPicPr/>
                      <p:nvPr/>
                    </p:nvPicPr>
                    <p:blipFill>
                      <a:blip r:embed="rId5"/>
                      <a:stretch>
                        <a:fillRect/>
                      </a:stretch>
                    </p:blipFill>
                    <p:spPr>
                      <a:xfrm>
                        <a:off x="1146160" y="3092567"/>
                        <a:ext cx="3702080" cy="634059"/>
                      </a:xfrm>
                      <a:prstGeom prst="rect">
                        <a:avLst/>
                      </a:prstGeom>
                    </p:spPr>
                  </p:pic>
                </p:oleObj>
              </mc:Fallback>
            </mc:AlternateContent>
          </a:graphicData>
        </a:graphic>
      </p:graphicFrame>
      <p:graphicFrame>
        <p:nvGraphicFramePr>
          <p:cNvPr id="4" name="Object 3" descr="= $15,656.25"/>
          <p:cNvGraphicFramePr>
            <a:graphicFrameLocks noChangeAspect="1"/>
          </p:cNvGraphicFramePr>
          <p:nvPr>
            <p:extLst>
              <p:ext uri="{D42A27DB-BD31-4B8C-83A1-F6EECF244321}">
                <p14:modId xmlns:p14="http://schemas.microsoft.com/office/powerpoint/2010/main" val="1169490364"/>
              </p:ext>
            </p:extLst>
          </p:nvPr>
        </p:nvGraphicFramePr>
        <p:xfrm>
          <a:off x="1961294" y="4000633"/>
          <a:ext cx="1370383" cy="327256"/>
        </p:xfrm>
        <a:graphic>
          <a:graphicData uri="http://schemas.openxmlformats.org/presentationml/2006/ole">
            <mc:AlternateContent xmlns:mc="http://schemas.openxmlformats.org/markup-compatibility/2006">
              <mc:Choice xmlns:v="urn:schemas-microsoft-com:vml" Requires="v">
                <p:oleObj spid="_x0000_s82779" name="Equation" r:id="rId6" imgW="850680" imgH="203040" progId="Equation.DSMT4">
                  <p:embed/>
                </p:oleObj>
              </mc:Choice>
              <mc:Fallback>
                <p:oleObj name="Equation" r:id="rId6" imgW="850680" imgH="203040" progId="Equation.DSMT4">
                  <p:embed/>
                  <p:pic>
                    <p:nvPicPr>
                      <p:cNvPr id="0" name=""/>
                      <p:cNvPicPr/>
                      <p:nvPr/>
                    </p:nvPicPr>
                    <p:blipFill>
                      <a:blip r:embed="rId7"/>
                      <a:stretch>
                        <a:fillRect/>
                      </a:stretch>
                    </p:blipFill>
                    <p:spPr>
                      <a:xfrm>
                        <a:off x="1961294" y="4000633"/>
                        <a:ext cx="1370383" cy="327256"/>
                      </a:xfrm>
                      <a:prstGeom prst="rect">
                        <a:avLst/>
                      </a:prstGeom>
                    </p:spPr>
                  </p:pic>
                </p:oleObj>
              </mc:Fallback>
            </mc:AlternateContent>
          </a:graphicData>
        </a:graphic>
      </p:graphicFrame>
      <p:graphicFrame>
        <p:nvGraphicFramePr>
          <p:cNvPr id="5" name="Object 4" descr=" = M E D I A N left parenthesis B 2 colon B 94 right parenthesis"/>
          <p:cNvGraphicFramePr>
            <a:graphicFrameLocks noChangeAspect="1"/>
          </p:cNvGraphicFramePr>
          <p:nvPr>
            <p:extLst>
              <p:ext uri="{D42A27DB-BD31-4B8C-83A1-F6EECF244321}">
                <p14:modId xmlns:p14="http://schemas.microsoft.com/office/powerpoint/2010/main" val="336359327"/>
              </p:ext>
            </p:extLst>
          </p:nvPr>
        </p:nvGraphicFramePr>
        <p:xfrm>
          <a:off x="1798848" y="4690372"/>
          <a:ext cx="2127162" cy="327256"/>
        </p:xfrm>
        <a:graphic>
          <a:graphicData uri="http://schemas.openxmlformats.org/presentationml/2006/ole">
            <mc:AlternateContent xmlns:mc="http://schemas.openxmlformats.org/markup-compatibility/2006">
              <mc:Choice xmlns:v="urn:schemas-microsoft-com:vml" Requires="v">
                <p:oleObj spid="_x0000_s82780" name="Equation" r:id="rId8" imgW="1320480" imgH="203040" progId="Equation.DSMT4">
                  <p:embed/>
                </p:oleObj>
              </mc:Choice>
              <mc:Fallback>
                <p:oleObj name="Equation" r:id="rId8" imgW="1320480" imgH="203040" progId="Equation.DSMT4">
                  <p:embed/>
                  <p:pic>
                    <p:nvPicPr>
                      <p:cNvPr id="0" name=""/>
                      <p:cNvPicPr/>
                      <p:nvPr/>
                    </p:nvPicPr>
                    <p:blipFill>
                      <a:blip r:embed="rId9"/>
                      <a:stretch>
                        <a:fillRect/>
                      </a:stretch>
                    </p:blipFill>
                    <p:spPr>
                      <a:xfrm>
                        <a:off x="1798848" y="4690372"/>
                        <a:ext cx="2127162" cy="327256"/>
                      </a:xfrm>
                      <a:prstGeom prst="rect">
                        <a:avLst/>
                      </a:prstGeom>
                    </p:spPr>
                  </p:pic>
                </p:oleObj>
              </mc:Fallback>
            </mc:AlternateContent>
          </a:graphicData>
        </a:graphic>
      </p:graphicFrame>
      <p:pic>
        <p:nvPicPr>
          <p:cNvPr id="2" name="Picture 1" descr="A table has 12 rows and 2 columns. The column headings are rank and cost per order. The row entries are as follows. Row 1. 1, $68.75. Row 2. 2, $82.50. Row 3. 3, $375.00. Row 4. 4, $467.50. Row 5. 44, $14,910.00. Row 6. 45, $14,910.00. Row 7. 46, $15,087.50. Row 8. 47, $15,562.50. Row 9. 48, $15,750.00. Row 10. 49, $15,937.50. Row 11. 50, $16,276.75. Row 12. 51, $16,3 30.00.  Rows 8 and 9 are selected. Average of the two rows is $15,656.25."/>
          <p:cNvPicPr>
            <a:picLocks noChangeAspect="1"/>
          </p:cNvPicPr>
          <p:nvPr/>
        </p:nvPicPr>
        <p:blipFill>
          <a:blip r:embed="rId10"/>
          <a:stretch>
            <a:fillRect/>
          </a:stretch>
        </p:blipFill>
        <p:spPr>
          <a:xfrm>
            <a:off x="5429818" y="3785848"/>
            <a:ext cx="2947495" cy="213630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Measures of Location: Mode</a:t>
            </a:r>
            <a:endParaRPr sz="3600" b="1" i="0" u="none" strike="noStrike" cap="none" dirty="0">
              <a:solidFill>
                <a:srgbClr val="007FA3"/>
              </a:solidFill>
              <a:latin typeface="+mj-lt"/>
              <a:ea typeface="Arial"/>
              <a:cs typeface="Arial"/>
              <a:sym typeface="Arial"/>
            </a:endParaRPr>
          </a:p>
        </p:txBody>
      </p:sp>
      <p:sp>
        <p:nvSpPr>
          <p:cNvPr id="297" name="Text placeholder 2"/>
          <p:cNvSpPr txBox="1">
            <a:spLocks noGrp="1"/>
          </p:cNvSpPr>
          <p:nvPr>
            <p:ph type="body" idx="1"/>
          </p:nvPr>
        </p:nvSpPr>
        <p:spPr>
          <a:xfrm>
            <a:off x="457200" y="1600200"/>
            <a:ext cx="8168054" cy="2839915"/>
          </a:xfrm>
          <a:prstGeom prst="rect">
            <a:avLst/>
          </a:prstGeom>
          <a:noFill/>
          <a:ln>
            <a:noFill/>
          </a:ln>
        </p:spPr>
        <p:txBody>
          <a:bodyPr spcFirstLastPara="1" wrap="square" lIns="91425" tIns="91425" rIns="91425" bIns="91425" anchor="t" anchorCtr="0">
            <a:noAutofit/>
          </a:bodyPr>
          <a:lstStyle/>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The </a:t>
            </a:r>
            <a:r>
              <a:rPr lang="en-US" sz="2200" b="1" i="0" u="none" strike="noStrike" cap="none" dirty="0">
                <a:solidFill>
                  <a:srgbClr val="000000"/>
                </a:solidFill>
                <a:latin typeface="+mn-lt"/>
                <a:sym typeface="Arial"/>
              </a:rPr>
              <a:t>mode</a:t>
            </a:r>
            <a:r>
              <a:rPr lang="en-US" sz="2200" b="0" i="0" u="none" strike="noStrike" cap="none" dirty="0">
                <a:solidFill>
                  <a:srgbClr val="000000"/>
                </a:solidFill>
                <a:latin typeface="+mn-lt"/>
                <a:sym typeface="Arial"/>
              </a:rPr>
              <a:t> is the observation that occurs most frequently.</a:t>
            </a:r>
            <a:endParaRPr sz="2200" b="0" i="0" u="none" strike="noStrike" cap="none" dirty="0">
              <a:solidFill>
                <a:srgbClr val="000000"/>
              </a:solidFill>
              <a:latin typeface="+mn-lt"/>
              <a:sym typeface="Arial"/>
            </a:endParaRPr>
          </a:p>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The mode is most useful for data sets that contain a relatively small number of unique values.</a:t>
            </a:r>
            <a:endParaRPr sz="2200" dirty="0">
              <a:latin typeface="+mn-lt"/>
            </a:endParaRPr>
          </a:p>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You can easily identify the mode from a frequency distribution by identifying the value or group having the largest frequency or from a histogram by identifying the highest bar.</a:t>
            </a:r>
            <a:endParaRPr sz="2200" b="0" i="0" u="none" strike="noStrike" cap="none" dirty="0">
              <a:solidFill>
                <a:srgbClr val="000000"/>
              </a:solidFill>
              <a:latin typeface="+mn-lt"/>
              <a:sym typeface="Arial"/>
            </a:endParaRPr>
          </a:p>
        </p:txBody>
      </p:sp>
      <p:sp>
        <p:nvSpPr>
          <p:cNvPr id="298" name="Text placeholder 3"/>
          <p:cNvSpPr txBox="1">
            <a:spLocks noGrp="1"/>
          </p:cNvSpPr>
          <p:nvPr>
            <p:ph type="body" idx="2"/>
          </p:nvPr>
        </p:nvSpPr>
        <p:spPr>
          <a:xfrm>
            <a:off x="457200" y="4475537"/>
            <a:ext cx="2667000" cy="589086"/>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ea typeface="Arial"/>
                <a:cs typeface="Arial"/>
                <a:sym typeface="Arial"/>
              </a:rPr>
              <a:t>Excel function:</a:t>
            </a:r>
            <a:endParaRPr sz="2200" b="0" i="0" u="none" strike="noStrike" cap="none" dirty="0">
              <a:solidFill>
                <a:srgbClr val="000000"/>
              </a:solidFill>
              <a:latin typeface="+mn-lt"/>
              <a:ea typeface="Arial"/>
              <a:cs typeface="Arial"/>
              <a:sym typeface="Arial"/>
            </a:endParaRPr>
          </a:p>
        </p:txBody>
      </p:sp>
      <p:graphicFrame>
        <p:nvGraphicFramePr>
          <p:cNvPr id="2" name="Object 1" descr="= M O D E period S N G L left parenthesis data range right parenthesis"/>
          <p:cNvGraphicFramePr>
            <a:graphicFrameLocks noChangeAspect="1"/>
          </p:cNvGraphicFramePr>
          <p:nvPr>
            <p:extLst>
              <p:ext uri="{D42A27DB-BD31-4B8C-83A1-F6EECF244321}">
                <p14:modId xmlns:p14="http://schemas.microsoft.com/office/powerpoint/2010/main" val="3661700443"/>
              </p:ext>
            </p:extLst>
          </p:nvPr>
        </p:nvGraphicFramePr>
        <p:xfrm>
          <a:off x="3425568" y="4770080"/>
          <a:ext cx="3088476" cy="327256"/>
        </p:xfrm>
        <a:graphic>
          <a:graphicData uri="http://schemas.openxmlformats.org/presentationml/2006/ole">
            <mc:AlternateContent xmlns:mc="http://schemas.openxmlformats.org/markup-compatibility/2006">
              <mc:Choice xmlns:v="urn:schemas-microsoft-com:vml" Requires="v">
                <p:oleObj spid="_x0000_s68497" name="Equation" r:id="rId4" imgW="1917360" imgH="203040" progId="Equation.DSMT4">
                  <p:embed/>
                </p:oleObj>
              </mc:Choice>
              <mc:Fallback>
                <p:oleObj name="Equation" r:id="rId4" imgW="1917360" imgH="203040" progId="Equation.DSMT4">
                  <p:embed/>
                  <p:pic>
                    <p:nvPicPr>
                      <p:cNvPr id="0" name=""/>
                      <p:cNvPicPr/>
                      <p:nvPr/>
                    </p:nvPicPr>
                    <p:blipFill>
                      <a:blip r:embed="rId5"/>
                      <a:stretch>
                        <a:fillRect/>
                      </a:stretch>
                    </p:blipFill>
                    <p:spPr>
                      <a:xfrm>
                        <a:off x="3425568" y="4770080"/>
                        <a:ext cx="3088476" cy="327256"/>
                      </a:xfrm>
                      <a:prstGeom prst="rect">
                        <a:avLst/>
                      </a:prstGeom>
                    </p:spPr>
                  </p:pic>
                </p:oleObj>
              </mc:Fallback>
            </mc:AlternateContent>
          </a:graphicData>
        </a:graphic>
      </p:graphicFrame>
      <p:sp>
        <p:nvSpPr>
          <p:cNvPr id="300" name="Text placeholder 4"/>
          <p:cNvSpPr txBox="1">
            <a:spLocks noGrp="1"/>
          </p:cNvSpPr>
          <p:nvPr>
            <p:ph type="body" idx="3"/>
          </p:nvPr>
        </p:nvSpPr>
        <p:spPr>
          <a:xfrm>
            <a:off x="457200" y="5170127"/>
            <a:ext cx="2968368" cy="61521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ea typeface="Arial"/>
                <a:cs typeface="Arial"/>
                <a:sym typeface="Arial"/>
              </a:rPr>
              <a:t>For multiple modes:</a:t>
            </a:r>
            <a:endParaRPr sz="2200" b="0" i="0" u="none" strike="noStrike" cap="none" dirty="0">
              <a:solidFill>
                <a:srgbClr val="000000"/>
              </a:solidFill>
              <a:latin typeface="+mn-lt"/>
              <a:ea typeface="Arial"/>
              <a:cs typeface="Arial"/>
              <a:sym typeface="Arial"/>
            </a:endParaRPr>
          </a:p>
        </p:txBody>
      </p:sp>
      <p:graphicFrame>
        <p:nvGraphicFramePr>
          <p:cNvPr id="3" name="Object 2" descr=" = M O D E period M U L T left parenthesis data range right parenthesis"/>
          <p:cNvGraphicFramePr>
            <a:graphicFrameLocks noChangeAspect="1"/>
          </p:cNvGraphicFramePr>
          <p:nvPr>
            <p:extLst>
              <p:ext uri="{D42A27DB-BD31-4B8C-83A1-F6EECF244321}">
                <p14:modId xmlns:p14="http://schemas.microsoft.com/office/powerpoint/2010/main" val="4149166665"/>
              </p:ext>
            </p:extLst>
          </p:nvPr>
        </p:nvGraphicFramePr>
        <p:xfrm>
          <a:off x="3486929" y="5477732"/>
          <a:ext cx="3027115" cy="327256"/>
        </p:xfrm>
        <a:graphic>
          <a:graphicData uri="http://schemas.openxmlformats.org/presentationml/2006/ole">
            <mc:AlternateContent xmlns:mc="http://schemas.openxmlformats.org/markup-compatibility/2006">
              <mc:Choice xmlns:v="urn:schemas-microsoft-com:vml" Requires="v">
                <p:oleObj spid="_x0000_s68498" name="Equation" r:id="rId6" imgW="1879560" imgH="203040" progId="Equation.DSMT4">
                  <p:embed/>
                </p:oleObj>
              </mc:Choice>
              <mc:Fallback>
                <p:oleObj name="Equation" r:id="rId6" imgW="1879560" imgH="203040" progId="Equation.DSMT4">
                  <p:embed/>
                  <p:pic>
                    <p:nvPicPr>
                      <p:cNvPr id="0" name=""/>
                      <p:cNvPicPr/>
                      <p:nvPr/>
                    </p:nvPicPr>
                    <p:blipFill>
                      <a:blip r:embed="rId7"/>
                      <a:stretch>
                        <a:fillRect/>
                      </a:stretch>
                    </p:blipFill>
                    <p:spPr>
                      <a:xfrm>
                        <a:off x="3486929" y="5477732"/>
                        <a:ext cx="3027115" cy="32725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4.16: </a:t>
            </a:r>
            <a:r>
              <a:rPr lang="en-US" sz="3600" b="1" i="0" u="none" strike="noStrike" cap="none" dirty="0">
                <a:solidFill>
                  <a:srgbClr val="007FA3"/>
                </a:solidFill>
                <a:latin typeface="+mj-lt"/>
                <a:ea typeface="Arial"/>
                <a:cs typeface="Arial"/>
                <a:sym typeface="Arial"/>
              </a:rPr>
              <a:t>Finding the Mode</a:t>
            </a:r>
            <a:endParaRPr sz="3600" b="1" i="0" u="none" strike="noStrike" cap="none" dirty="0">
              <a:solidFill>
                <a:srgbClr val="007FA3"/>
              </a:solidFill>
              <a:latin typeface="+mj-lt"/>
              <a:ea typeface="Arial"/>
              <a:cs typeface="Arial"/>
              <a:sym typeface="Arial"/>
            </a:endParaRPr>
          </a:p>
        </p:txBody>
      </p:sp>
      <p:sp>
        <p:nvSpPr>
          <p:cNvPr id="307" name="Text placeholder 2"/>
          <p:cNvSpPr txBox="1">
            <a:spLocks noGrp="1"/>
          </p:cNvSpPr>
          <p:nvPr>
            <p:ph type="body" idx="1"/>
          </p:nvPr>
        </p:nvSpPr>
        <p:spPr>
          <a:xfrm>
            <a:off x="457200" y="1600200"/>
            <a:ext cx="3569677" cy="615129"/>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Purchase Orders database</a:t>
            </a:r>
            <a:r>
              <a:rPr lang="en-US" sz="2000" b="0" i="0" u="none" strike="noStrike" cap="none" dirty="0" smtClean="0">
                <a:solidFill>
                  <a:srgbClr val="000000"/>
                </a:solidFill>
                <a:latin typeface="+mn-lt"/>
                <a:ea typeface="Arial"/>
                <a:cs typeface="Arial"/>
                <a:sym typeface="Arial"/>
              </a:rPr>
              <a:t>:</a:t>
            </a:r>
            <a:endParaRPr sz="2000" b="0" i="0" u="none" strike="noStrike" cap="none" dirty="0">
              <a:solidFill>
                <a:srgbClr val="000000"/>
              </a:solidFill>
              <a:latin typeface="+mn-lt"/>
              <a:ea typeface="Arial"/>
              <a:cs typeface="Arial"/>
              <a:sym typeface="Arial"/>
            </a:endParaRPr>
          </a:p>
        </p:txBody>
      </p:sp>
      <p:graphicFrame>
        <p:nvGraphicFramePr>
          <p:cNvPr id="5" name="Object 4" descr="start fraction a over P end fraction."/>
          <p:cNvGraphicFramePr>
            <a:graphicFrameLocks noChangeAspect="1"/>
          </p:cNvGraphicFramePr>
          <p:nvPr>
            <p:extLst>
              <p:ext uri="{D42A27DB-BD31-4B8C-83A1-F6EECF244321}">
                <p14:modId xmlns:p14="http://schemas.microsoft.com/office/powerpoint/2010/main" val="2972472537"/>
              </p:ext>
            </p:extLst>
          </p:nvPr>
        </p:nvGraphicFramePr>
        <p:xfrm>
          <a:off x="4266022" y="1925341"/>
          <a:ext cx="569220" cy="265136"/>
        </p:xfrm>
        <a:graphic>
          <a:graphicData uri="http://schemas.openxmlformats.org/presentationml/2006/ole">
            <mc:AlternateContent xmlns:mc="http://schemas.openxmlformats.org/markup-compatibility/2006">
              <mc:Choice xmlns:v="urn:schemas-microsoft-com:vml" Requires="v">
                <p:oleObj spid="_x0000_s18377" name="Equation" r:id="rId4" imgW="291960" imgH="164880" progId="Equation.DSMT4">
                  <p:embed/>
                </p:oleObj>
              </mc:Choice>
              <mc:Fallback>
                <p:oleObj name="Equation" r:id="rId4" imgW="291960" imgH="164880" progId="Equation.DSMT4">
                  <p:embed/>
                  <p:pic>
                    <p:nvPicPr>
                      <p:cNvPr id="0" name=""/>
                      <p:cNvPicPr/>
                      <p:nvPr/>
                    </p:nvPicPr>
                    <p:blipFill>
                      <a:blip r:embed="rId5"/>
                      <a:stretch>
                        <a:fillRect/>
                      </a:stretch>
                    </p:blipFill>
                    <p:spPr>
                      <a:xfrm>
                        <a:off x="4266022" y="1925341"/>
                        <a:ext cx="569220" cy="265136"/>
                      </a:xfrm>
                      <a:prstGeom prst="rect">
                        <a:avLst/>
                      </a:prstGeom>
                    </p:spPr>
                  </p:pic>
                </p:oleObj>
              </mc:Fallback>
            </mc:AlternateContent>
          </a:graphicData>
        </a:graphic>
      </p:graphicFrame>
      <p:sp>
        <p:nvSpPr>
          <p:cNvPr id="309" name="Text placeholder 3"/>
          <p:cNvSpPr txBox="1">
            <a:spLocks noGrp="1"/>
          </p:cNvSpPr>
          <p:nvPr>
            <p:ph type="body" idx="2"/>
          </p:nvPr>
        </p:nvSpPr>
        <p:spPr>
          <a:xfrm>
            <a:off x="872836" y="2270750"/>
            <a:ext cx="1369202" cy="356852"/>
          </a:xfrm>
          <a:prstGeom prst="rect">
            <a:avLst/>
          </a:prstGeom>
          <a:noFill/>
          <a:ln>
            <a:noFill/>
          </a:ln>
        </p:spPr>
        <p:txBody>
          <a:bodyPr spcFirstLastPara="1" wrap="square" lIns="0" tIns="0" rIns="0" bIns="0" anchor="t" anchorCtr="0">
            <a:noAutofit/>
          </a:bodyPr>
          <a:lstStyle/>
          <a:p>
            <a:pPr marL="486918" marR="0" lvl="1" indent="0" algn="l" rtl="0">
              <a:spcBef>
                <a:spcPts val="0"/>
              </a:spcBef>
              <a:spcAft>
                <a:spcPts val="0"/>
              </a:spcAft>
              <a:buClr>
                <a:srgbClr val="007FA3"/>
              </a:buClr>
              <a:buSzPts val="2400"/>
              <a:buNone/>
            </a:pPr>
            <a:r>
              <a:rPr lang="en-US" sz="2000" b="0" i="0" u="none" strike="noStrike" cap="none" dirty="0" smtClean="0">
                <a:solidFill>
                  <a:srgbClr val="000000"/>
                </a:solidFill>
                <a:latin typeface="+mn-lt"/>
                <a:ea typeface="Arial"/>
                <a:cs typeface="Arial"/>
                <a:sym typeface="Arial"/>
              </a:rPr>
              <a:t>terms</a:t>
            </a:r>
            <a:endParaRPr sz="2000" b="0" i="0" u="none" strike="noStrike" cap="none" dirty="0">
              <a:solidFill>
                <a:srgbClr val="000000"/>
              </a:solidFill>
              <a:latin typeface="+mn-lt"/>
              <a:ea typeface="Arial"/>
              <a:cs typeface="Arial"/>
              <a:sym typeface="Arial"/>
            </a:endParaRPr>
          </a:p>
        </p:txBody>
      </p:sp>
      <p:sp>
        <p:nvSpPr>
          <p:cNvPr id="310" name="Text placeholder 4"/>
          <p:cNvSpPr txBox="1">
            <a:spLocks noGrp="1"/>
          </p:cNvSpPr>
          <p:nvPr>
            <p:ph type="body" idx="3"/>
          </p:nvPr>
        </p:nvSpPr>
        <p:spPr>
          <a:xfrm>
            <a:off x="676311" y="2709466"/>
            <a:ext cx="3971538" cy="402563"/>
          </a:xfrm>
          <a:prstGeom prst="rect">
            <a:avLst/>
          </a:prstGeom>
          <a:noFill/>
          <a:ln>
            <a:noFill/>
          </a:ln>
        </p:spPr>
        <p:txBody>
          <a:bodyPr spcFirstLastPara="1" wrap="square" lIns="0" tIns="0" rIns="0" bIns="0" anchor="t" anchorCtr="0">
            <a:noAutofit/>
          </a:bodyPr>
          <a:lstStyle/>
          <a:p>
            <a:pPr marL="740664" indent="-283464">
              <a:spcBef>
                <a:spcPts val="600"/>
              </a:spcBef>
              <a:buSzPct val="100000"/>
              <a:buFont typeface="Arial" panose="020B0604020202020204" pitchFamily="34" charset="0"/>
              <a:buChar char="–"/>
            </a:pPr>
            <a:r>
              <a:rPr lang="en-US" sz="2000" dirty="0">
                <a:solidFill>
                  <a:srgbClr val="000000"/>
                </a:solidFill>
                <a:latin typeface="+mn-lt"/>
              </a:rPr>
              <a:t>Mode = 30 </a:t>
            </a:r>
            <a:r>
              <a:rPr lang="en-US" sz="2000" dirty="0" smtClean="0">
                <a:solidFill>
                  <a:srgbClr val="000000"/>
                </a:solidFill>
                <a:latin typeface="+mn-lt"/>
              </a:rPr>
              <a:t>months</a:t>
            </a:r>
            <a:endParaRPr lang="en-US" sz="2000" dirty="0">
              <a:solidFill>
                <a:srgbClr val="000000"/>
              </a:solidFill>
              <a:latin typeface="+mn-lt"/>
            </a:endParaRPr>
          </a:p>
        </p:txBody>
      </p:sp>
      <p:pic>
        <p:nvPicPr>
          <p:cNvPr id="2" name="Picture 1" descr="An Excel table and a histogram in the same Excel sheet. The table has 5 rows from row 2 to row 6 and 2 columns, A and B. The column headings in the first row are months and frequency. The row entries are as follows. Row 2. 15, 5. Row 3. 25, 12. Row 4. 30, 64. Row 5. 45, 13. Row 6. More, 0. The histogram for frequency plots frequency from 0 to 80 in increments of 20 versus months from 15 to 45 in increments of 10 with more next to 45 on the right. The data are as follows. 15, 5. 25, 12. 30, 64. 45, 13. More, 0."/>
          <p:cNvPicPr>
            <a:picLocks noChangeAspect="1"/>
          </p:cNvPicPr>
          <p:nvPr/>
        </p:nvPicPr>
        <p:blipFill>
          <a:blip r:embed="rId6"/>
          <a:stretch>
            <a:fillRect/>
          </a:stretch>
        </p:blipFill>
        <p:spPr>
          <a:xfrm>
            <a:off x="5394322" y="2100286"/>
            <a:ext cx="2676323" cy="1442261"/>
          </a:xfrm>
          <a:prstGeom prst="rect">
            <a:avLst/>
          </a:prstGeom>
        </p:spPr>
      </p:pic>
      <p:sp>
        <p:nvSpPr>
          <p:cNvPr id="312" name="Text placeholder 5"/>
          <p:cNvSpPr txBox="1">
            <a:spLocks noGrp="1"/>
          </p:cNvSpPr>
          <p:nvPr>
            <p:ph type="body" idx="4"/>
          </p:nvPr>
        </p:nvSpPr>
        <p:spPr>
          <a:xfrm>
            <a:off x="568586" y="4024415"/>
            <a:ext cx="3630954" cy="484427"/>
          </a:xfrm>
          <a:prstGeom prst="rect">
            <a:avLst/>
          </a:prstGeom>
          <a:noFill/>
          <a:ln>
            <a:noFill/>
          </a:ln>
        </p:spPr>
        <p:txBody>
          <a:bodyPr spcFirstLastPara="1" wrap="square" lIns="0" tIns="0" rIns="0" bIns="0" anchor="t" anchorCtr="0">
            <a:noAutofit/>
          </a:bodyPr>
          <a:lstStyle/>
          <a:p>
            <a:pPr marL="256032" indent="-256032">
              <a:buSzPct val="100000"/>
            </a:pPr>
            <a:r>
              <a:rPr lang="en-US" sz="2000" dirty="0">
                <a:solidFill>
                  <a:srgbClr val="000000"/>
                </a:solidFill>
                <a:latin typeface="+mn-lt"/>
              </a:rPr>
              <a:t>Cost per order</a:t>
            </a:r>
          </a:p>
        </p:txBody>
      </p:sp>
      <p:sp>
        <p:nvSpPr>
          <p:cNvPr id="4" name="Text Placeholder 3"/>
          <p:cNvSpPr>
            <a:spLocks noGrp="1"/>
          </p:cNvSpPr>
          <p:nvPr>
            <p:ph type="body" idx="5"/>
          </p:nvPr>
        </p:nvSpPr>
        <p:spPr>
          <a:xfrm>
            <a:off x="599237" y="4864598"/>
            <a:ext cx="4125687" cy="746761"/>
          </a:xfrm>
        </p:spPr>
        <p:txBody>
          <a:bodyPr/>
          <a:lstStyle/>
          <a:p>
            <a:pPr marL="740664" indent="-283464">
              <a:spcBef>
                <a:spcPts val="600"/>
              </a:spcBef>
              <a:buSzPct val="100000"/>
              <a:buFont typeface="Arial" panose="020B0604020202020204" pitchFamily="34" charset="0"/>
              <a:buChar char="–"/>
            </a:pPr>
            <a:r>
              <a:rPr lang="en-US" sz="2000" dirty="0">
                <a:solidFill>
                  <a:srgbClr val="000000"/>
                </a:solidFill>
                <a:latin typeface="+mn-lt"/>
              </a:rPr>
              <a:t>Mode is the group between $0 and $13,000</a:t>
            </a:r>
            <a:r>
              <a:rPr lang="en-US" sz="2000" dirty="0" smtClean="0">
                <a:solidFill>
                  <a:srgbClr val="000000"/>
                </a:solidFill>
                <a:latin typeface="+mn-lt"/>
              </a:rPr>
              <a:t>.</a:t>
            </a:r>
            <a:endParaRPr lang="en-US" sz="2000" dirty="0">
              <a:solidFill>
                <a:srgbClr val="000000"/>
              </a:solidFill>
              <a:latin typeface="+mn-lt"/>
            </a:endParaRPr>
          </a:p>
        </p:txBody>
      </p:sp>
      <p:pic>
        <p:nvPicPr>
          <p:cNvPr id="3" name="Picture 2" descr="An Excel table and a histogram in the same Excel sheet. The table has 12 rows from row 2 to row 13 and 2 columns, A and B. The column headings in the first row are upper group limit and frequency. The row entries are as follows. Row 2. 0, 0. Row 3. 13000, 42. Row 4. 26000, 26. Row 5. 39000, 5. Row 6. 52000, 3. Row 7. 65000, 6. Row 8. 78000, 5. Row 9. 91000, 2. Row 10. 104000, 2. Row 11. 117000, 1. Row 12. 130000, 2. Row 13. More, 0. The histogram for frequency plots frequency from 0 to 45 in increments of 5 versus upper group limit from 0 to 130000 in increments of 13000 with more next to 130000 on the right. The data are as follows. 0, 0. 13000, 42. 26000, 26. 39000, 5. 52000, 3. 65000, 6. 78000, 5. 91000, 2. 104000, 2. 117000, 1. 130000, 2. More, 0."/>
          <p:cNvPicPr>
            <a:picLocks noChangeAspect="1"/>
          </p:cNvPicPr>
          <p:nvPr/>
        </p:nvPicPr>
        <p:blipFill>
          <a:blip r:embed="rId7"/>
          <a:stretch>
            <a:fillRect/>
          </a:stretch>
        </p:blipFill>
        <p:spPr>
          <a:xfrm>
            <a:off x="5394322" y="4289888"/>
            <a:ext cx="2570675" cy="1321471"/>
          </a:xfrm>
          <a:prstGeom prst="rect">
            <a:avLst/>
          </a:prstGeom>
        </p:spPr>
      </p:pic>
    </p:spTree>
    <p:extLst>
      <p:ext uri="{BB962C8B-B14F-4D97-AF65-F5344CB8AC3E}">
        <p14:creationId xmlns:p14="http://schemas.microsoft.com/office/powerpoint/2010/main" val="11300950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Measures of Location: Midrange</a:t>
            </a:r>
            <a:endParaRPr sz="3600" b="1" i="0" u="none" strike="noStrike" cap="none" dirty="0">
              <a:solidFill>
                <a:srgbClr val="007FA3"/>
              </a:solidFill>
              <a:latin typeface="+mj-lt"/>
              <a:ea typeface="Arial"/>
              <a:cs typeface="Arial"/>
              <a:sym typeface="Arial"/>
            </a:endParaRPr>
          </a:p>
        </p:txBody>
      </p:sp>
      <p:sp>
        <p:nvSpPr>
          <p:cNvPr id="318" name="Text placeholder 2"/>
          <p:cNvSpPr txBox="1">
            <a:spLocks noGrp="1"/>
          </p:cNvSpPr>
          <p:nvPr>
            <p:ph type="body" idx="1"/>
          </p:nvPr>
        </p:nvSpPr>
        <p:spPr>
          <a:xfrm>
            <a:off x="457200" y="1670538"/>
            <a:ext cx="8229600" cy="4116481"/>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The </a:t>
            </a:r>
            <a:r>
              <a:rPr lang="en-US" sz="2400" b="1" i="0" u="none" strike="noStrike" cap="none" dirty="0">
                <a:solidFill>
                  <a:srgbClr val="000000"/>
                </a:solidFill>
                <a:latin typeface="+mn-lt"/>
                <a:sym typeface="Arial"/>
              </a:rPr>
              <a:t>midrange</a:t>
            </a:r>
            <a:r>
              <a:rPr lang="en-US" sz="2400" b="0" i="0" u="none" strike="noStrike" cap="none" dirty="0">
                <a:solidFill>
                  <a:srgbClr val="000000"/>
                </a:solidFill>
                <a:latin typeface="+mn-lt"/>
                <a:sym typeface="Arial"/>
              </a:rPr>
              <a:t> is the average of the greatest and least values in the data set.</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Caution must be exercised when using the midrange because extreme values easily distort the result. This is because the midrange uses only two pieces of data, whereas the mean uses all the data; thus, it is usually a much rougher estimate than the mean and is often used for only small sample sizes.</a:t>
            </a:r>
            <a:endParaRPr sz="2400" dirty="0">
              <a:latin typeface="+mn-lt"/>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4.17: </a:t>
            </a:r>
            <a:r>
              <a:rPr lang="en-US" sz="3600" b="1" i="0" u="none" strike="noStrike" cap="none" dirty="0">
                <a:solidFill>
                  <a:srgbClr val="007FA3"/>
                </a:solidFill>
                <a:latin typeface="+mj-lt"/>
                <a:ea typeface="Arial"/>
                <a:cs typeface="Arial"/>
                <a:sym typeface="Arial"/>
              </a:rPr>
              <a:t>Computing the Midrange</a:t>
            </a:r>
            <a:endParaRPr sz="3600" b="1" i="0" u="none" strike="noStrike" cap="none" dirty="0">
              <a:solidFill>
                <a:srgbClr val="007FA3"/>
              </a:solidFill>
              <a:latin typeface="+mj-lt"/>
              <a:ea typeface="Arial"/>
              <a:cs typeface="Arial"/>
              <a:sym typeface="Arial"/>
            </a:endParaRPr>
          </a:p>
        </p:txBody>
      </p:sp>
      <p:sp>
        <p:nvSpPr>
          <p:cNvPr id="324" name="Text placeholder 2"/>
          <p:cNvSpPr txBox="1">
            <a:spLocks noGrp="1"/>
          </p:cNvSpPr>
          <p:nvPr>
            <p:ph type="body" idx="1"/>
          </p:nvPr>
        </p:nvSpPr>
        <p:spPr>
          <a:xfrm>
            <a:off x="457200" y="1670539"/>
            <a:ext cx="8229600" cy="2145323"/>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u="none" strike="noStrike" cap="none" dirty="0">
                <a:solidFill>
                  <a:srgbClr val="000000"/>
                </a:solidFill>
                <a:latin typeface="+mn-lt"/>
                <a:sym typeface="Arial"/>
              </a:rPr>
              <a:t>Purchase Orders </a:t>
            </a:r>
            <a:r>
              <a:rPr lang="en-US" sz="2400" b="0" i="0" u="none" strike="noStrike" cap="none" dirty="0">
                <a:solidFill>
                  <a:srgbClr val="000000"/>
                </a:solidFill>
                <a:latin typeface="+mn-lt"/>
                <a:sym typeface="Arial"/>
              </a:rPr>
              <a:t>data</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Use the Excel </a:t>
            </a:r>
            <a:r>
              <a:rPr lang="en-US" sz="2400" b="0" i="0" u="none" strike="noStrike" cap="none" dirty="0" smtClean="0">
                <a:solidFill>
                  <a:srgbClr val="000000"/>
                </a:solidFill>
                <a:latin typeface="+mn-lt"/>
                <a:sym typeface="Arial"/>
              </a:rPr>
              <a:t>MIN </a:t>
            </a:r>
            <a:r>
              <a:rPr lang="en-US" sz="2400" b="0" i="0" u="none" strike="noStrike" cap="none" dirty="0">
                <a:solidFill>
                  <a:srgbClr val="000000"/>
                </a:solidFill>
                <a:latin typeface="+mn-lt"/>
                <a:sym typeface="Arial"/>
              </a:rPr>
              <a:t>and </a:t>
            </a:r>
            <a:r>
              <a:rPr lang="en-US" sz="2400" b="0" i="0" u="none" strike="noStrike" cap="none" dirty="0" smtClean="0">
                <a:solidFill>
                  <a:srgbClr val="000000"/>
                </a:solidFill>
                <a:latin typeface="+mn-lt"/>
                <a:sym typeface="Arial"/>
              </a:rPr>
              <a:t>MAX </a:t>
            </a:r>
            <a:r>
              <a:rPr lang="en-US" sz="2400" b="0" i="0" u="none" strike="noStrike" cap="none" dirty="0">
                <a:solidFill>
                  <a:srgbClr val="000000"/>
                </a:solidFill>
                <a:latin typeface="+mn-lt"/>
                <a:sym typeface="Arial"/>
              </a:rPr>
              <a:t>functions or sort the data and find them easily.</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Cost per order midrange</a:t>
            </a:r>
            <a:r>
              <a:rPr lang="en-US" sz="2400" b="0" i="0" u="none" strike="noStrike" cap="none" dirty="0" smtClean="0">
                <a:solidFill>
                  <a:srgbClr val="000000"/>
                </a:solidFill>
                <a:latin typeface="+mn-lt"/>
                <a:sym typeface="Arial"/>
              </a:rPr>
              <a:t>:</a:t>
            </a:r>
          </a:p>
        </p:txBody>
      </p:sp>
      <p:graphicFrame>
        <p:nvGraphicFramePr>
          <p:cNvPr id="3" name="Object 2" descr="equals start fraction left parenthesis $68.78 + $1127, 500 right parenthesis over 2 end fraction = $63, 784.3 9."/>
          <p:cNvGraphicFramePr>
            <a:graphicFrameLocks noChangeAspect="1"/>
          </p:cNvGraphicFramePr>
          <p:nvPr>
            <p:extLst>
              <p:ext uri="{D42A27DB-BD31-4B8C-83A1-F6EECF244321}">
                <p14:modId xmlns:p14="http://schemas.microsoft.com/office/powerpoint/2010/main" val="559579951"/>
              </p:ext>
            </p:extLst>
          </p:nvPr>
        </p:nvGraphicFramePr>
        <p:xfrm>
          <a:off x="1426634" y="4353862"/>
          <a:ext cx="4850747" cy="395980"/>
        </p:xfrm>
        <a:graphic>
          <a:graphicData uri="http://schemas.openxmlformats.org/presentationml/2006/ole">
            <mc:AlternateContent xmlns:mc="http://schemas.openxmlformats.org/markup-compatibility/2006">
              <mc:Choice xmlns:v="urn:schemas-microsoft-com:vml" Requires="v">
                <p:oleObj spid="_x0000_s19397" name="Equation" r:id="rId4" imgW="2489040" imgH="203040" progId="Equation.DSMT4">
                  <p:embed/>
                </p:oleObj>
              </mc:Choice>
              <mc:Fallback>
                <p:oleObj name="Equation" r:id="rId4" imgW="2489040" imgH="203040" progId="Equation.DSMT4">
                  <p:embed/>
                  <p:pic>
                    <p:nvPicPr>
                      <p:cNvPr id="0" name=""/>
                      <p:cNvPicPr/>
                      <p:nvPr/>
                    </p:nvPicPr>
                    <p:blipFill>
                      <a:blip r:embed="rId5"/>
                      <a:stretch>
                        <a:fillRect/>
                      </a:stretch>
                    </p:blipFill>
                    <p:spPr>
                      <a:xfrm>
                        <a:off x="1426634" y="4353862"/>
                        <a:ext cx="4850747" cy="3959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Title 1"/>
          <p:cNvSpPr txBox="1">
            <a:spLocks noGrp="1"/>
          </p:cNvSpPr>
          <p:nvPr>
            <p:ph type="title"/>
          </p:nvPr>
        </p:nvSpPr>
        <p:spPr>
          <a:xfrm>
            <a:off x="457200" y="215372"/>
            <a:ext cx="84582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400"/>
              <a:buFont typeface="Arial"/>
              <a:buNone/>
            </a:pPr>
            <a:r>
              <a:rPr lang="en-US" sz="3400" b="1" i="0" u="none" strike="noStrike" cap="none" dirty="0" smtClean="0">
                <a:solidFill>
                  <a:srgbClr val="007FA3"/>
                </a:solidFill>
                <a:latin typeface="+mj-lt"/>
                <a:ea typeface="Arial"/>
                <a:cs typeface="Arial"/>
                <a:sym typeface="Arial"/>
              </a:rPr>
              <a:t>Example 4.18:Quoting </a:t>
            </a:r>
            <a:r>
              <a:rPr lang="en-US" sz="3400" b="1" i="0" u="none" strike="noStrike" cap="none" dirty="0">
                <a:solidFill>
                  <a:srgbClr val="007FA3"/>
                </a:solidFill>
                <a:latin typeface="+mj-lt"/>
                <a:ea typeface="Arial"/>
                <a:cs typeface="Arial"/>
                <a:sym typeface="Arial"/>
              </a:rPr>
              <a:t>Computer Repair Times </a:t>
            </a:r>
            <a:r>
              <a:rPr lang="en-US" sz="2000" b="0" dirty="0" smtClean="0">
                <a:latin typeface="+mj-lt"/>
              </a:rPr>
              <a:t>(1 of 2)</a:t>
            </a:r>
            <a:endParaRPr sz="2000" b="0" i="0" u="none" strike="noStrike" cap="none" dirty="0">
              <a:solidFill>
                <a:srgbClr val="007FA3"/>
              </a:solidFill>
              <a:latin typeface="+mj-lt"/>
              <a:sym typeface="Arial"/>
            </a:endParaRPr>
          </a:p>
        </p:txBody>
      </p:sp>
      <p:sp>
        <p:nvSpPr>
          <p:cNvPr id="331" name="Text placeholder 2"/>
          <p:cNvSpPr txBox="1">
            <a:spLocks noGrp="1"/>
          </p:cNvSpPr>
          <p:nvPr>
            <p:ph type="body" idx="1"/>
          </p:nvPr>
        </p:nvSpPr>
        <p:spPr>
          <a:xfrm>
            <a:off x="457200" y="1610532"/>
            <a:ext cx="8229600" cy="888538"/>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sym typeface="Arial"/>
              </a:rPr>
              <a:t>The Excel file </a:t>
            </a:r>
            <a:r>
              <a:rPr lang="en-US" sz="2400" b="0" u="none" strike="noStrike" cap="none" dirty="0">
                <a:solidFill>
                  <a:srgbClr val="000000"/>
                </a:solidFill>
                <a:latin typeface="+mn-lt"/>
                <a:sym typeface="Arial"/>
              </a:rPr>
              <a:t>Computer Repair Times </a:t>
            </a:r>
            <a:r>
              <a:rPr lang="en-US" sz="2400" b="0" i="0" u="none" strike="noStrike" cap="none" dirty="0">
                <a:solidFill>
                  <a:srgbClr val="000000"/>
                </a:solidFill>
                <a:latin typeface="+mn-lt"/>
                <a:sym typeface="Arial"/>
              </a:rPr>
              <a:t>includes 250 repair times for customers.</a:t>
            </a:r>
            <a:endParaRPr sz="2400" dirty="0">
              <a:latin typeface="+mn-lt"/>
            </a:endParaRPr>
          </a:p>
        </p:txBody>
      </p:sp>
      <p:sp>
        <p:nvSpPr>
          <p:cNvPr id="333" name="Text placeholder 3"/>
          <p:cNvSpPr txBox="1">
            <a:spLocks noGrp="1"/>
          </p:cNvSpPr>
          <p:nvPr>
            <p:ph type="body" idx="2"/>
          </p:nvPr>
        </p:nvSpPr>
        <p:spPr>
          <a:xfrm>
            <a:off x="454570" y="2694355"/>
            <a:ext cx="4876800" cy="3477845"/>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What repair time would be reasonable to quote to a new customer?</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Median repair time is 2 weeks; mean and mode are about 15 days.</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Examine the histogram.</a:t>
            </a:r>
            <a:endParaRPr sz="2400" dirty="0">
              <a:latin typeface="+mn-lt"/>
            </a:endParaRPr>
          </a:p>
        </p:txBody>
      </p:sp>
      <p:pic>
        <p:nvPicPr>
          <p:cNvPr id="2" name="Picture 1" descr="An Excel table titled, Computer Repair Times. The table shows only 7 row entries out of 250 column heading in the third row of column A and B as sample and repair time days respectively. The row entries are as follows. Row 4. 1, 18. Row 5. 2, 15. Row 6. 3, 17. Row 250. 247, 31. Row 251. 248, 6. Row 252. 249, 17. Row 253. 250, 13. Mean = 14.912. Median = 14. Mode = 15."/>
          <p:cNvPicPr>
            <a:picLocks noChangeAspect="1"/>
          </p:cNvPicPr>
          <p:nvPr/>
        </p:nvPicPr>
        <p:blipFill>
          <a:blip r:embed="rId3"/>
          <a:stretch>
            <a:fillRect/>
          </a:stretch>
        </p:blipFill>
        <p:spPr>
          <a:xfrm>
            <a:off x="5742716" y="3047701"/>
            <a:ext cx="2599842" cy="277115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Title 1"/>
          <p:cNvSpPr txBox="1">
            <a:spLocks noGrp="1"/>
          </p:cNvSpPr>
          <p:nvPr>
            <p:ph type="title"/>
          </p:nvPr>
        </p:nvSpPr>
        <p:spPr>
          <a:xfrm>
            <a:off x="457200" y="228600"/>
            <a:ext cx="8174182" cy="1066800"/>
          </a:xfrm>
          <a:prstGeom prst="rect">
            <a:avLst/>
          </a:prstGeom>
          <a:noFill/>
          <a:ln>
            <a:noFill/>
          </a:ln>
        </p:spPr>
        <p:txBody>
          <a:bodyPr spcFirstLastPara="1" wrap="square" lIns="0" tIns="91425" rIns="0" bIns="0" anchor="b" anchorCtr="0">
            <a:noAutofit/>
          </a:bodyPr>
          <a:lstStyle/>
          <a:p>
            <a:pPr lvl="0">
              <a:buSzPts val="3400"/>
            </a:pPr>
            <a:r>
              <a:rPr lang="en-US" sz="3400" dirty="0" smtClean="0">
                <a:latin typeface="+mj-lt"/>
              </a:rPr>
              <a:t>Example 4.18:Quoting Computer Repair Times </a:t>
            </a:r>
            <a:r>
              <a:rPr lang="en-US" sz="2000" b="0" dirty="0" smtClean="0">
                <a:latin typeface="+mj-lt"/>
              </a:rPr>
              <a:t>(2 </a:t>
            </a:r>
            <a:r>
              <a:rPr lang="en-US" sz="2000" b="0" dirty="0">
                <a:latin typeface="+mj-lt"/>
              </a:rPr>
              <a:t>of 2)</a:t>
            </a:r>
            <a:endParaRPr sz="3600" b="1" i="0" u="none" strike="noStrike" cap="none" dirty="0">
              <a:solidFill>
                <a:srgbClr val="007FA3"/>
              </a:solidFill>
              <a:latin typeface="+mj-lt"/>
              <a:sym typeface="Arial"/>
            </a:endParaRPr>
          </a:p>
        </p:txBody>
      </p:sp>
      <p:pic>
        <p:nvPicPr>
          <p:cNvPr id="2" name="Picture 1" descr="An Excel table and a histogram in the same Excel sheet. The table titled, Computer Repair Times has 14 rows from row 5 to row 18 and 4 columns from A to D. The column headings in the third and fourth row are Days, Frequency, Relative Frequency, and Cumulative Percentage. The row entries are as follows. Row 5. 0, 0, 0.000, 0.0%. Row 6. 1, 0, 0.000, 0.0%. Row 7. 2, 0, 0.000, 0.0%. Row 8. 3, 0, 0.000, 0.0%. Row 9. 4, 0, 0.000, 0.0%. Row 10. 5, 1, 0.004, 0.4%. Row 11. 6, 2, 0.008, 1.2%. Row 12. 7, 5, 0.020, 3.2%. Row 13. 8, 12, 0.048, 8.0%. Row 14. 9, 14, 0.056, 13.6%. Row 15. 10, 19, 0.076, 21.2%. Row 16. 11, 19, 0.076, 28.8%. Row 17. 12, 23, 0.092, 38.0%. Row 18. 13, 22, 0.088, 46.8%. The histogram titled, Repair Times plots frequency from 0 to 15 in increments of 5 versus days from 0 to 42 in increments of 2. The bin with highest bin height is from x = 15 to 16 at y = 23.5. The bin between x = 20 and 22 is labeled, 90% are completed within 3 weeks."/>
          <p:cNvPicPr>
            <a:picLocks noChangeAspect="1"/>
          </p:cNvPicPr>
          <p:nvPr/>
        </p:nvPicPr>
        <p:blipFill>
          <a:blip r:embed="rId3"/>
          <a:stretch>
            <a:fillRect/>
          </a:stretch>
        </p:blipFill>
        <p:spPr>
          <a:xfrm>
            <a:off x="1105543" y="1846926"/>
            <a:ext cx="6932912" cy="3164149"/>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Measures of Dispersion</a:t>
            </a:r>
            <a:endParaRPr sz="3600" b="1" i="0" u="none" strike="noStrike" cap="none" dirty="0">
              <a:solidFill>
                <a:srgbClr val="007FA3"/>
              </a:solidFill>
              <a:latin typeface="+mj-lt"/>
              <a:ea typeface="Arial"/>
              <a:cs typeface="Arial"/>
              <a:sym typeface="Arial"/>
            </a:endParaRPr>
          </a:p>
        </p:txBody>
      </p:sp>
      <p:sp>
        <p:nvSpPr>
          <p:cNvPr id="345" name="Text placeholder 2"/>
          <p:cNvSpPr txBox="1">
            <a:spLocks noGrp="1"/>
          </p:cNvSpPr>
          <p:nvPr>
            <p:ph type="body" idx="1"/>
          </p:nvPr>
        </p:nvSpPr>
        <p:spPr>
          <a:xfrm>
            <a:off x="457200" y="1600200"/>
            <a:ext cx="8229600" cy="3762538"/>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1" i="0" u="none" strike="noStrike" cap="none" dirty="0">
                <a:solidFill>
                  <a:srgbClr val="000000"/>
                </a:solidFill>
                <a:latin typeface="+mn-lt"/>
                <a:sym typeface="Arial"/>
              </a:rPr>
              <a:t>Dispersion</a:t>
            </a:r>
            <a:r>
              <a:rPr lang="en-US" sz="2400" b="0" i="0" u="none" strike="noStrike" cap="none" dirty="0">
                <a:solidFill>
                  <a:srgbClr val="000000"/>
                </a:solidFill>
                <a:latin typeface="+mn-lt"/>
                <a:sym typeface="Arial"/>
              </a:rPr>
              <a:t> refers to the degree of variation in the data; that is, the numerical spread (or compactness) of the data.</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Key measures:</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Range</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Interquartile range</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Variance</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Standard deviation</a:t>
            </a:r>
            <a:endParaRPr sz="2400" b="0" i="0"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Measurement Scales</a:t>
            </a:r>
            <a:endParaRPr sz="3600" b="1" i="0" u="none" strike="noStrike" cap="none" dirty="0">
              <a:solidFill>
                <a:srgbClr val="007FA3"/>
              </a:solidFill>
              <a:latin typeface="+mj-lt"/>
              <a:ea typeface="Arial"/>
              <a:cs typeface="Arial"/>
              <a:sym typeface="Arial"/>
            </a:endParaRPr>
          </a:p>
        </p:txBody>
      </p:sp>
      <p:sp>
        <p:nvSpPr>
          <p:cNvPr id="325" name="Text placeholder 2"/>
          <p:cNvSpPr txBox="1">
            <a:spLocks noGrp="1"/>
          </p:cNvSpPr>
          <p:nvPr>
            <p:ph type="body" idx="1"/>
          </p:nvPr>
        </p:nvSpPr>
        <p:spPr>
          <a:xfrm>
            <a:off x="457200" y="1600200"/>
            <a:ext cx="8229600" cy="4085704"/>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1" i="0" u="none" strike="noStrike" cap="none" dirty="0">
                <a:solidFill>
                  <a:srgbClr val="000000"/>
                </a:solidFill>
                <a:latin typeface="+mn-lt"/>
                <a:sym typeface="Arial"/>
              </a:rPr>
              <a:t>Categorical (nominal) data </a:t>
            </a:r>
            <a:r>
              <a:rPr lang="en-US" sz="2400" b="0" i="0" u="none" strike="noStrike" cap="none" dirty="0">
                <a:solidFill>
                  <a:srgbClr val="000000"/>
                </a:solidFill>
                <a:latin typeface="+mn-lt"/>
                <a:sym typeface="Arial"/>
              </a:rPr>
              <a:t>- sorted into categories according to specified characteristics.</a:t>
            </a:r>
            <a:endParaRPr sz="2400" b="0" i="0" u="none" strike="noStrike" cap="none" dirty="0">
              <a:solidFill>
                <a:srgbClr val="000000"/>
              </a:solidFill>
              <a:latin typeface="+mn-lt"/>
              <a:sym typeface="Arial"/>
            </a:endParaRPr>
          </a:p>
          <a:p>
            <a:pPr marL="255650" marR="0" lvl="0" indent="-255650" algn="l" rtl="0">
              <a:spcAft>
                <a:spcPts val="0"/>
              </a:spcAft>
              <a:buClr>
                <a:srgbClr val="007FA3"/>
              </a:buClr>
              <a:buSzPts val="2400"/>
              <a:buFont typeface="Arial"/>
              <a:buChar char="•"/>
            </a:pPr>
            <a:r>
              <a:rPr lang="en-US" sz="2400" b="1" i="0" u="none" strike="noStrike" cap="none" dirty="0">
                <a:solidFill>
                  <a:srgbClr val="000000"/>
                </a:solidFill>
                <a:latin typeface="+mn-lt"/>
                <a:sym typeface="Arial"/>
              </a:rPr>
              <a:t>Ordinal data </a:t>
            </a:r>
            <a:r>
              <a:rPr lang="en-US" sz="2400" b="0" i="0" u="none" strike="noStrike" cap="none" dirty="0">
                <a:solidFill>
                  <a:srgbClr val="000000"/>
                </a:solidFill>
                <a:latin typeface="+mn-lt"/>
                <a:sym typeface="Arial"/>
              </a:rPr>
              <a:t>- can be ordered or ranked according to some relationship to one another.</a:t>
            </a:r>
            <a:endParaRPr sz="2400" b="0" i="0" u="none" strike="noStrike" cap="none" dirty="0">
              <a:solidFill>
                <a:srgbClr val="000000"/>
              </a:solidFill>
              <a:latin typeface="+mn-lt"/>
              <a:sym typeface="Arial"/>
            </a:endParaRPr>
          </a:p>
          <a:p>
            <a:pPr marL="255650" marR="0" lvl="0" indent="-255650" algn="l" rtl="0">
              <a:spcAft>
                <a:spcPts val="0"/>
              </a:spcAft>
              <a:buClr>
                <a:srgbClr val="007FA3"/>
              </a:buClr>
              <a:buSzPts val="2400"/>
              <a:buFont typeface="Arial"/>
              <a:buChar char="•"/>
            </a:pPr>
            <a:r>
              <a:rPr lang="en-US" sz="2400" b="1" i="0" u="none" strike="noStrike" cap="none" dirty="0">
                <a:solidFill>
                  <a:srgbClr val="000000"/>
                </a:solidFill>
                <a:latin typeface="+mn-lt"/>
                <a:sym typeface="Arial"/>
              </a:rPr>
              <a:t>Interval data </a:t>
            </a:r>
            <a:r>
              <a:rPr lang="en-US" sz="2400" b="0" i="0" u="none" strike="noStrike" cap="none" dirty="0">
                <a:solidFill>
                  <a:srgbClr val="000000"/>
                </a:solidFill>
                <a:latin typeface="+mn-lt"/>
                <a:sym typeface="Arial"/>
              </a:rPr>
              <a:t>- ordinal but have constant differences between observations and have arbitrary zero points.</a:t>
            </a:r>
            <a:endParaRPr sz="2400" b="0" i="0" u="none" strike="noStrike" cap="none" dirty="0">
              <a:solidFill>
                <a:srgbClr val="000000"/>
              </a:solidFill>
              <a:latin typeface="+mn-lt"/>
              <a:sym typeface="Arial"/>
            </a:endParaRPr>
          </a:p>
          <a:p>
            <a:pPr marL="255650" marR="0" lvl="0" indent="-255650" algn="l" rtl="0">
              <a:spcAft>
                <a:spcPts val="0"/>
              </a:spcAft>
              <a:buClr>
                <a:srgbClr val="007FA3"/>
              </a:buClr>
              <a:buSzPts val="2400"/>
              <a:buFont typeface="Arial"/>
              <a:buChar char="•"/>
            </a:pPr>
            <a:r>
              <a:rPr lang="en-US" sz="2400" b="1" i="0" u="none" strike="noStrike" cap="none" dirty="0">
                <a:solidFill>
                  <a:srgbClr val="000000"/>
                </a:solidFill>
                <a:latin typeface="+mn-lt"/>
                <a:sym typeface="Arial"/>
              </a:rPr>
              <a:t>Ratio data </a:t>
            </a:r>
            <a:r>
              <a:rPr lang="en-US" sz="2400" b="0" i="0" u="none" strike="noStrike" cap="none" dirty="0">
                <a:solidFill>
                  <a:srgbClr val="000000"/>
                </a:solidFill>
                <a:latin typeface="+mn-lt"/>
                <a:sym typeface="Arial"/>
              </a:rPr>
              <a:t>- continuous and have a natural zero.</a:t>
            </a:r>
            <a:endParaRPr sz="2400" dirty="0">
              <a:latin typeface="+mn-lt"/>
            </a:endParaRPr>
          </a:p>
        </p:txBody>
      </p:sp>
    </p:spTree>
    <p:extLst>
      <p:ext uri="{BB962C8B-B14F-4D97-AF65-F5344CB8AC3E}">
        <p14:creationId xmlns:p14="http://schemas.microsoft.com/office/powerpoint/2010/main" val="8760557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Measures of Dispersion: Range</a:t>
            </a:r>
            <a:endParaRPr sz="3600" b="1" i="0" u="none" strike="noStrike" cap="none" dirty="0">
              <a:solidFill>
                <a:srgbClr val="007FA3"/>
              </a:solidFill>
              <a:latin typeface="+mj-lt"/>
              <a:ea typeface="Arial"/>
              <a:cs typeface="Arial"/>
              <a:sym typeface="Arial"/>
            </a:endParaRPr>
          </a:p>
        </p:txBody>
      </p:sp>
      <p:sp>
        <p:nvSpPr>
          <p:cNvPr id="351" name="Text placeholder 2"/>
          <p:cNvSpPr txBox="1">
            <a:spLocks noGrp="1"/>
          </p:cNvSpPr>
          <p:nvPr>
            <p:ph type="body" idx="1"/>
          </p:nvPr>
        </p:nvSpPr>
        <p:spPr>
          <a:xfrm>
            <a:off x="457200" y="1600200"/>
            <a:ext cx="8229600" cy="2026404"/>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The </a:t>
            </a:r>
            <a:r>
              <a:rPr lang="en-US" sz="2400" b="1" i="0" u="none" strike="noStrike" cap="none" dirty="0">
                <a:solidFill>
                  <a:srgbClr val="000000"/>
                </a:solidFill>
                <a:latin typeface="+mn-lt"/>
                <a:sym typeface="Arial"/>
              </a:rPr>
              <a:t>range</a:t>
            </a:r>
            <a:r>
              <a:rPr lang="en-US" sz="2400" b="0" i="0" u="none" strike="noStrike" cap="none" dirty="0">
                <a:solidFill>
                  <a:srgbClr val="000000"/>
                </a:solidFill>
                <a:latin typeface="+mn-lt"/>
                <a:sym typeface="Arial"/>
              </a:rPr>
              <a:t> is the simplest and is the difference between the maximum value and the minimum value in the data set.</a:t>
            </a:r>
            <a:endParaRPr sz="2400" b="0" i="0" u="none" strike="noStrike" cap="none" dirty="0">
              <a:solidFill>
                <a:srgbClr val="000000"/>
              </a:solidFill>
              <a:latin typeface="+mn-lt"/>
              <a:sym typeface="Arial"/>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In Excel, compute as </a:t>
            </a:r>
            <a:endParaRPr lang="en-US" sz="2400" b="0" i="0" u="none" strike="noStrike" cap="none" dirty="0" smtClean="0">
              <a:solidFill>
                <a:srgbClr val="000000"/>
              </a:solidFill>
              <a:latin typeface="+mn-lt"/>
              <a:sym typeface="Arial"/>
            </a:endParaRPr>
          </a:p>
        </p:txBody>
      </p:sp>
      <p:graphicFrame>
        <p:nvGraphicFramePr>
          <p:cNvPr id="4" name="Object 3" descr="equals MAX left parenthesis data range right parenthesis minus M I N left parenthesis data range right parenthesis."/>
          <p:cNvGraphicFramePr>
            <a:graphicFrameLocks noChangeAspect="1"/>
          </p:cNvGraphicFramePr>
          <p:nvPr>
            <p:extLst>
              <p:ext uri="{D42A27DB-BD31-4B8C-83A1-F6EECF244321}">
                <p14:modId xmlns:p14="http://schemas.microsoft.com/office/powerpoint/2010/main" val="2354837162"/>
              </p:ext>
            </p:extLst>
          </p:nvPr>
        </p:nvGraphicFramePr>
        <p:xfrm>
          <a:off x="1621028" y="3914152"/>
          <a:ext cx="5207000" cy="355600"/>
        </p:xfrm>
        <a:graphic>
          <a:graphicData uri="http://schemas.openxmlformats.org/presentationml/2006/ole">
            <mc:AlternateContent xmlns:mc="http://schemas.openxmlformats.org/markup-compatibility/2006">
              <mc:Choice xmlns:v="urn:schemas-microsoft-com:vml" Requires="v">
                <p:oleObj spid="_x0000_s95388" name="Equation" r:id="rId4" imgW="5206680" imgH="355320" progId="Equation.DSMT4">
                  <p:embed/>
                </p:oleObj>
              </mc:Choice>
              <mc:Fallback>
                <p:oleObj name="Equation" r:id="rId4" imgW="5206680" imgH="355320" progId="Equation.DSMT4">
                  <p:embed/>
                  <p:pic>
                    <p:nvPicPr>
                      <p:cNvPr id="0" name=""/>
                      <p:cNvPicPr/>
                      <p:nvPr/>
                    </p:nvPicPr>
                    <p:blipFill>
                      <a:blip r:embed="rId5"/>
                      <a:stretch>
                        <a:fillRect/>
                      </a:stretch>
                    </p:blipFill>
                    <p:spPr>
                      <a:xfrm>
                        <a:off x="1621028" y="3914152"/>
                        <a:ext cx="5207000" cy="355600"/>
                      </a:xfrm>
                      <a:prstGeom prst="rect">
                        <a:avLst/>
                      </a:prstGeom>
                    </p:spPr>
                  </p:pic>
                </p:oleObj>
              </mc:Fallback>
            </mc:AlternateContent>
          </a:graphicData>
        </a:graphic>
      </p:graphicFrame>
      <p:sp>
        <p:nvSpPr>
          <p:cNvPr id="2" name="Text Placeholder 1"/>
          <p:cNvSpPr>
            <a:spLocks noGrp="1"/>
          </p:cNvSpPr>
          <p:nvPr>
            <p:ph type="body" idx="2"/>
          </p:nvPr>
        </p:nvSpPr>
        <p:spPr>
          <a:xfrm>
            <a:off x="457200" y="4498149"/>
            <a:ext cx="8229600" cy="919336"/>
          </a:xfrm>
        </p:spPr>
        <p:txBody>
          <a:bodyPr/>
          <a:lstStyle/>
          <a:p>
            <a:pPr marL="255650" lvl="0" indent="-255650">
              <a:buSzPct val="100000"/>
            </a:pPr>
            <a:r>
              <a:rPr lang="en-US" sz="2400" dirty="0">
                <a:solidFill>
                  <a:srgbClr val="000000"/>
                </a:solidFill>
                <a:latin typeface="+mn-lt"/>
              </a:rPr>
              <a:t>The range is affected by outliers, and is often used only for very small data sets</a:t>
            </a:r>
            <a:r>
              <a:rPr lang="en-US" sz="2400" dirty="0" smtClean="0">
                <a:solidFill>
                  <a:srgbClr val="000000"/>
                </a:solidFill>
                <a:latin typeface="+mn-lt"/>
              </a:rPr>
              <a:t>.</a:t>
            </a:r>
            <a:endParaRPr lang="en-US" sz="2400" dirty="0">
              <a:solidFill>
                <a:srgbClr val="000000"/>
              </a:solidFill>
              <a:latin typeface="+mn-l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4.19: </a:t>
            </a:r>
            <a:r>
              <a:rPr lang="en-US" sz="3600" b="1" i="0" u="none" strike="noStrike" cap="none" dirty="0">
                <a:solidFill>
                  <a:srgbClr val="007FA3"/>
                </a:solidFill>
                <a:latin typeface="+mj-lt"/>
                <a:ea typeface="Arial"/>
                <a:cs typeface="Arial"/>
                <a:sym typeface="Arial"/>
              </a:rPr>
              <a:t>Computing the Range</a:t>
            </a:r>
            <a:endParaRPr sz="3600" b="1" i="0" u="none" strike="noStrike" cap="none" dirty="0">
              <a:solidFill>
                <a:srgbClr val="007FA3"/>
              </a:solidFill>
              <a:latin typeface="+mj-lt"/>
              <a:ea typeface="Arial"/>
              <a:cs typeface="Arial"/>
              <a:sym typeface="Arial"/>
            </a:endParaRPr>
          </a:p>
        </p:txBody>
      </p:sp>
      <p:sp>
        <p:nvSpPr>
          <p:cNvPr id="357" name="Text placeholder 2"/>
          <p:cNvSpPr txBox="1">
            <a:spLocks noGrp="1"/>
          </p:cNvSpPr>
          <p:nvPr>
            <p:ph type="body" idx="1"/>
          </p:nvPr>
        </p:nvSpPr>
        <p:spPr>
          <a:xfrm>
            <a:off x="457200" y="1600200"/>
            <a:ext cx="8229600" cy="3604846"/>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u="none" strike="noStrike" cap="none" dirty="0">
                <a:solidFill>
                  <a:srgbClr val="000000"/>
                </a:solidFill>
                <a:latin typeface="+mn-lt"/>
                <a:sym typeface="Arial"/>
              </a:rPr>
              <a:t>Purchase Orders </a:t>
            </a:r>
            <a:r>
              <a:rPr lang="en-US" sz="2400" b="0" i="0" u="none" strike="noStrike" cap="none" dirty="0">
                <a:solidFill>
                  <a:srgbClr val="000000"/>
                </a:solidFill>
                <a:latin typeface="+mn-lt"/>
                <a:sym typeface="Arial"/>
              </a:rPr>
              <a:t>data</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For the cost per order data:</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Maximum = $127,500</a:t>
            </a:r>
            <a:endParaRPr sz="2400" b="0" i="0" u="none" strike="noStrike" cap="none" dirty="0">
              <a:solidFill>
                <a:srgbClr val="000000"/>
              </a:solidFill>
              <a:latin typeface="+mn-lt"/>
              <a:sym typeface="Arial"/>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Minimum = $</a:t>
            </a:r>
            <a:r>
              <a:rPr lang="en-US" sz="2400" b="0" i="0" u="none" strike="noStrike" cap="none" dirty="0" smtClean="0">
                <a:solidFill>
                  <a:srgbClr val="000000"/>
                </a:solidFill>
                <a:latin typeface="+mn-lt"/>
                <a:sym typeface="Arial"/>
              </a:rPr>
              <a:t>68.78</a:t>
            </a:r>
            <a:endParaRPr sz="2400" dirty="0">
              <a:latin typeface="+mn-lt"/>
            </a:endParaRPr>
          </a:p>
          <a:p>
            <a:pPr marL="0" marR="0" lvl="0" indent="0" algn="l" rtl="0">
              <a:spcBef>
                <a:spcPts val="1500"/>
              </a:spcBef>
              <a:spcAft>
                <a:spcPts val="0"/>
              </a:spcAft>
              <a:buClr>
                <a:srgbClr val="007FA3"/>
              </a:buClr>
              <a:buSzPts val="2700"/>
              <a:buNone/>
            </a:pPr>
            <a:r>
              <a:rPr lang="en-US" sz="2400" b="0" i="0" u="none" strike="noStrike" cap="none" dirty="0" smtClean="0">
                <a:solidFill>
                  <a:srgbClr val="000000"/>
                </a:solidFill>
                <a:latin typeface="+mn-lt"/>
                <a:sym typeface="Arial"/>
              </a:rPr>
              <a:t>       Range </a:t>
            </a:r>
            <a:r>
              <a:rPr lang="en-US" sz="2400" b="0" i="0" u="none" strike="noStrike" cap="none" dirty="0">
                <a:solidFill>
                  <a:srgbClr val="000000"/>
                </a:solidFill>
                <a:latin typeface="+mn-lt"/>
                <a:sym typeface="Arial"/>
              </a:rPr>
              <a:t>= $127,500 − $68.78 = $127,431.22</a:t>
            </a:r>
            <a:endParaRPr sz="2400" dirty="0">
              <a:latin typeface="+mn-lt"/>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Titlt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Measures of Dispersion: Interquartile Range</a:t>
            </a:r>
            <a:endParaRPr sz="3600" b="1" i="0" u="none" strike="noStrike" cap="none" dirty="0">
              <a:solidFill>
                <a:srgbClr val="007FA3"/>
              </a:solidFill>
              <a:latin typeface="+mj-lt"/>
              <a:ea typeface="Arial"/>
              <a:cs typeface="Arial"/>
              <a:sym typeface="Arial"/>
            </a:endParaRPr>
          </a:p>
        </p:txBody>
      </p:sp>
      <p:sp>
        <p:nvSpPr>
          <p:cNvPr id="363" name="Text placeholder 2"/>
          <p:cNvSpPr txBox="1">
            <a:spLocks noGrp="1"/>
          </p:cNvSpPr>
          <p:nvPr>
            <p:ph type="body" idx="1"/>
          </p:nvPr>
        </p:nvSpPr>
        <p:spPr>
          <a:xfrm>
            <a:off x="457200" y="1600201"/>
            <a:ext cx="7992208" cy="1053195"/>
          </a:xfrm>
          <a:prstGeom prst="rect">
            <a:avLst/>
          </a:prstGeom>
          <a:noFill/>
          <a:ln>
            <a:noFill/>
          </a:ln>
        </p:spPr>
        <p:txBody>
          <a:bodyPr spcFirstLastPara="1" wrap="square" lIns="91425" tIns="91425" rIns="91425" bIns="91425"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The </a:t>
            </a:r>
            <a:r>
              <a:rPr lang="en-US" sz="2400" b="1" i="0" u="none" strike="noStrike" cap="none" dirty="0">
                <a:solidFill>
                  <a:srgbClr val="000000"/>
                </a:solidFill>
                <a:latin typeface="+mn-lt"/>
                <a:ea typeface="Arial"/>
                <a:cs typeface="Arial"/>
                <a:sym typeface="Arial"/>
              </a:rPr>
              <a:t>interquartile range (I</a:t>
            </a:r>
            <a:r>
              <a:rPr lang="en-US" sz="100" b="1" i="0" u="none" strike="noStrike" cap="none" dirty="0">
                <a:solidFill>
                  <a:srgbClr val="000000"/>
                </a:solidFill>
                <a:latin typeface="+mn-lt"/>
                <a:ea typeface="Arial"/>
                <a:cs typeface="Arial"/>
                <a:sym typeface="Arial"/>
              </a:rPr>
              <a:t> </a:t>
            </a:r>
            <a:r>
              <a:rPr lang="en-US" sz="2400" b="1" i="0" u="none" strike="noStrike" cap="none" dirty="0">
                <a:solidFill>
                  <a:srgbClr val="000000"/>
                </a:solidFill>
                <a:latin typeface="+mn-lt"/>
                <a:ea typeface="Arial"/>
                <a:cs typeface="Arial"/>
                <a:sym typeface="Arial"/>
              </a:rPr>
              <a:t>Q</a:t>
            </a:r>
            <a:r>
              <a:rPr lang="en-US" sz="100" b="1" i="0" u="none" strike="noStrike" cap="none" dirty="0">
                <a:solidFill>
                  <a:srgbClr val="000000"/>
                </a:solidFill>
                <a:latin typeface="+mn-lt"/>
                <a:ea typeface="Arial"/>
                <a:cs typeface="Arial"/>
                <a:sym typeface="Arial"/>
              </a:rPr>
              <a:t> </a:t>
            </a:r>
            <a:r>
              <a:rPr lang="en-US" sz="2400" b="1" i="0" u="none" strike="noStrike" cap="none" dirty="0">
                <a:solidFill>
                  <a:srgbClr val="000000"/>
                </a:solidFill>
                <a:latin typeface="+mn-lt"/>
                <a:ea typeface="Arial"/>
                <a:cs typeface="Arial"/>
                <a:sym typeface="Arial"/>
              </a:rPr>
              <a:t>R)</a:t>
            </a:r>
            <a:r>
              <a:rPr lang="en-US" sz="2400" b="0" i="0" u="none" strike="noStrike" cap="none" dirty="0">
                <a:solidFill>
                  <a:srgbClr val="000000"/>
                </a:solidFill>
                <a:latin typeface="+mn-lt"/>
                <a:ea typeface="Arial"/>
                <a:cs typeface="Arial"/>
                <a:sym typeface="Arial"/>
              </a:rPr>
              <a:t>, or the </a:t>
            </a:r>
            <a:r>
              <a:rPr lang="en-US" sz="2400" b="1" i="0" u="none" strike="noStrike" cap="none" dirty="0">
                <a:solidFill>
                  <a:srgbClr val="000000"/>
                </a:solidFill>
                <a:latin typeface="+mn-lt"/>
                <a:ea typeface="Arial"/>
                <a:cs typeface="Arial"/>
                <a:sym typeface="Arial"/>
              </a:rPr>
              <a:t>midspread</a:t>
            </a:r>
            <a:r>
              <a:rPr lang="en-US" sz="2400" b="0" i="0" u="none" strike="noStrike" cap="none" dirty="0">
                <a:solidFill>
                  <a:srgbClr val="000000"/>
                </a:solidFill>
                <a:latin typeface="+mn-lt"/>
                <a:ea typeface="Arial"/>
                <a:cs typeface="Arial"/>
                <a:sym typeface="Arial"/>
              </a:rPr>
              <a:t> is the difference between the first and third quartiles,</a:t>
            </a:r>
            <a:endParaRPr sz="2400" b="0" i="0" u="none" strike="noStrike" cap="none" dirty="0">
              <a:solidFill>
                <a:srgbClr val="000000"/>
              </a:solidFill>
              <a:latin typeface="+mn-lt"/>
              <a:ea typeface="Arial"/>
              <a:cs typeface="Arial"/>
              <a:sym typeface="Arial"/>
            </a:endParaRPr>
          </a:p>
        </p:txBody>
      </p:sp>
      <p:graphicFrame>
        <p:nvGraphicFramePr>
          <p:cNvPr id="2" name="Object 1" descr="Q sub 3 minus Q sub 1."/>
          <p:cNvGraphicFramePr>
            <a:graphicFrameLocks noChangeAspect="1"/>
          </p:cNvGraphicFramePr>
          <p:nvPr>
            <p:extLst>
              <p:ext uri="{D42A27DB-BD31-4B8C-83A1-F6EECF244321}">
                <p14:modId xmlns:p14="http://schemas.microsoft.com/office/powerpoint/2010/main" val="237963033"/>
              </p:ext>
            </p:extLst>
          </p:nvPr>
        </p:nvGraphicFramePr>
        <p:xfrm>
          <a:off x="877604" y="2792192"/>
          <a:ext cx="743763" cy="297505"/>
        </p:xfrm>
        <a:graphic>
          <a:graphicData uri="http://schemas.openxmlformats.org/presentationml/2006/ole">
            <mc:AlternateContent xmlns:mc="http://schemas.openxmlformats.org/markup-compatibility/2006">
              <mc:Choice xmlns:v="urn:schemas-microsoft-com:vml" Requires="v">
                <p:oleObj spid="_x0000_s20416" name="Equation" r:id="rId4" imgW="507960" imgH="203040" progId="Equation.DSMT4">
                  <p:embed/>
                </p:oleObj>
              </mc:Choice>
              <mc:Fallback>
                <p:oleObj name="Equation" r:id="rId4" imgW="507960" imgH="203040" progId="Equation.DSMT4">
                  <p:embed/>
                  <p:pic>
                    <p:nvPicPr>
                      <p:cNvPr id="0" name=""/>
                      <p:cNvPicPr/>
                      <p:nvPr/>
                    </p:nvPicPr>
                    <p:blipFill>
                      <a:blip r:embed="rId5"/>
                      <a:stretch>
                        <a:fillRect/>
                      </a:stretch>
                    </p:blipFill>
                    <p:spPr>
                      <a:xfrm>
                        <a:off x="877604" y="2792192"/>
                        <a:ext cx="743763" cy="297505"/>
                      </a:xfrm>
                      <a:prstGeom prst="rect">
                        <a:avLst/>
                      </a:prstGeom>
                    </p:spPr>
                  </p:pic>
                </p:oleObj>
              </mc:Fallback>
            </mc:AlternateContent>
          </a:graphicData>
        </a:graphic>
      </p:graphicFrame>
      <p:sp>
        <p:nvSpPr>
          <p:cNvPr id="365" name="Text placeholder 3"/>
          <p:cNvSpPr txBox="1">
            <a:spLocks noGrp="1"/>
          </p:cNvSpPr>
          <p:nvPr>
            <p:ph type="body" idx="2"/>
          </p:nvPr>
        </p:nvSpPr>
        <p:spPr>
          <a:xfrm>
            <a:off x="457200" y="3276600"/>
            <a:ext cx="8229600" cy="91440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This includes only the middle 50% of the data and, therefore, is not influenced by extreme values.</a:t>
            </a:r>
            <a:endParaRPr sz="2400" b="0" i="0" u="none" strike="noStrike" cap="none" dirty="0">
              <a:solidFill>
                <a:srgbClr val="000000"/>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4.20: </a:t>
            </a:r>
            <a:r>
              <a:rPr lang="en-US" sz="3600" b="1" i="0" u="none" strike="noStrike" cap="none" dirty="0">
                <a:solidFill>
                  <a:srgbClr val="007FA3"/>
                </a:solidFill>
                <a:latin typeface="+mj-lt"/>
                <a:ea typeface="Arial"/>
                <a:cs typeface="Arial"/>
                <a:sym typeface="Arial"/>
              </a:rPr>
              <a:t>Computing </a:t>
            </a:r>
            <a:r>
              <a:rPr lang="en-US" sz="3600" b="1" i="0" u="none" strike="noStrike" cap="none" dirty="0" smtClean="0">
                <a:solidFill>
                  <a:srgbClr val="007FA3"/>
                </a:solidFill>
                <a:latin typeface="+mj-lt"/>
                <a:ea typeface="Arial"/>
                <a:cs typeface="Arial"/>
                <a:sym typeface="Arial"/>
              </a:rPr>
              <a:t>the Interquartile </a:t>
            </a:r>
            <a:r>
              <a:rPr lang="en-US" sz="3600" b="1" i="0" u="none" strike="noStrike" cap="none" dirty="0">
                <a:solidFill>
                  <a:srgbClr val="007FA3"/>
                </a:solidFill>
                <a:latin typeface="+mj-lt"/>
                <a:ea typeface="Arial"/>
                <a:cs typeface="Arial"/>
                <a:sym typeface="Arial"/>
              </a:rPr>
              <a:t>Range</a:t>
            </a:r>
            <a:endParaRPr sz="3600" b="1" i="0" u="none" strike="noStrike" cap="none" dirty="0">
              <a:solidFill>
                <a:srgbClr val="007FA3"/>
              </a:solidFill>
              <a:latin typeface="+mj-lt"/>
              <a:ea typeface="Arial"/>
              <a:cs typeface="Arial"/>
              <a:sym typeface="Arial"/>
            </a:endParaRPr>
          </a:p>
        </p:txBody>
      </p:sp>
      <p:sp>
        <p:nvSpPr>
          <p:cNvPr id="371" name="Text placeholder 2"/>
          <p:cNvSpPr txBox="1">
            <a:spLocks noGrp="1"/>
          </p:cNvSpPr>
          <p:nvPr>
            <p:ph type="body" idx="1"/>
          </p:nvPr>
        </p:nvSpPr>
        <p:spPr>
          <a:xfrm>
            <a:off x="457200" y="1600200"/>
            <a:ext cx="8229600" cy="1218689"/>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200" b="0" u="none" strike="noStrike" cap="none" dirty="0">
                <a:solidFill>
                  <a:srgbClr val="000000"/>
                </a:solidFill>
                <a:latin typeface="+mn-lt"/>
                <a:sym typeface="Arial"/>
              </a:rPr>
              <a:t>Purchase Orders </a:t>
            </a:r>
            <a:r>
              <a:rPr lang="en-US" sz="2200" b="0" i="0" u="none" strike="noStrike" cap="none" dirty="0">
                <a:solidFill>
                  <a:srgbClr val="000000"/>
                </a:solidFill>
                <a:latin typeface="+mn-lt"/>
                <a:sym typeface="Arial"/>
              </a:rPr>
              <a:t>data</a:t>
            </a:r>
            <a:endParaRPr sz="2200" dirty="0">
              <a:latin typeface="+mn-lt"/>
            </a:endParaRPr>
          </a:p>
          <a:p>
            <a:pPr marL="255650" marR="0" lvl="0" indent="-255650"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For the Cost per order data:</a:t>
            </a:r>
            <a:endParaRPr sz="2200" b="0" i="0" u="none" strike="noStrike" cap="none" dirty="0">
              <a:solidFill>
                <a:srgbClr val="000000"/>
              </a:solidFill>
              <a:latin typeface="+mn-lt"/>
              <a:sym typeface="Arial"/>
            </a:endParaRPr>
          </a:p>
        </p:txBody>
      </p:sp>
      <p:sp>
        <p:nvSpPr>
          <p:cNvPr id="372" name="Text placeholder 3"/>
          <p:cNvSpPr txBox="1">
            <a:spLocks noGrp="1"/>
          </p:cNvSpPr>
          <p:nvPr>
            <p:ph type="body" idx="2"/>
          </p:nvPr>
        </p:nvSpPr>
        <p:spPr>
          <a:xfrm>
            <a:off x="452718" y="2963972"/>
            <a:ext cx="2823882" cy="430242"/>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Third Quartile </a:t>
            </a:r>
            <a:r>
              <a:rPr lang="en-US" sz="2200" dirty="0">
                <a:solidFill>
                  <a:srgbClr val="000000"/>
                </a:solidFill>
                <a:latin typeface="+mn-lt"/>
              </a:rPr>
              <a:t>=</a:t>
            </a:r>
            <a:endParaRPr sz="2200" b="0" i="0" u="none" strike="noStrike" cap="none" dirty="0">
              <a:solidFill>
                <a:srgbClr val="000000"/>
              </a:solidFill>
              <a:latin typeface="+mn-lt"/>
              <a:sym typeface="Arial"/>
            </a:endParaRPr>
          </a:p>
        </p:txBody>
      </p:sp>
      <p:graphicFrame>
        <p:nvGraphicFramePr>
          <p:cNvPr id="2" name="Object 1" descr="Q sub 3 = $27,593.75"/>
          <p:cNvGraphicFramePr>
            <a:graphicFrameLocks noChangeAspect="1"/>
          </p:cNvGraphicFramePr>
          <p:nvPr>
            <p:extLst>
              <p:ext uri="{D42A27DB-BD31-4B8C-83A1-F6EECF244321}">
                <p14:modId xmlns:p14="http://schemas.microsoft.com/office/powerpoint/2010/main" val="1262802161"/>
              </p:ext>
            </p:extLst>
          </p:nvPr>
        </p:nvGraphicFramePr>
        <p:xfrm>
          <a:off x="3443561" y="3073795"/>
          <a:ext cx="1561902" cy="297505"/>
        </p:xfrm>
        <a:graphic>
          <a:graphicData uri="http://schemas.openxmlformats.org/presentationml/2006/ole">
            <mc:AlternateContent xmlns:mc="http://schemas.openxmlformats.org/markup-compatibility/2006">
              <mc:Choice xmlns:v="urn:schemas-microsoft-com:vml" Requires="v">
                <p:oleObj spid="_x0000_s69498" name="Equation" r:id="rId4" imgW="1066680" imgH="203040" progId="Equation.DSMT4">
                  <p:embed/>
                </p:oleObj>
              </mc:Choice>
              <mc:Fallback>
                <p:oleObj name="Equation" r:id="rId4" imgW="1066680" imgH="203040" progId="Equation.DSMT4">
                  <p:embed/>
                  <p:pic>
                    <p:nvPicPr>
                      <p:cNvPr id="0" name=""/>
                      <p:cNvPicPr/>
                      <p:nvPr/>
                    </p:nvPicPr>
                    <p:blipFill>
                      <a:blip r:embed="rId5"/>
                      <a:stretch>
                        <a:fillRect/>
                      </a:stretch>
                    </p:blipFill>
                    <p:spPr>
                      <a:xfrm>
                        <a:off x="3443561" y="3073795"/>
                        <a:ext cx="1561902" cy="297505"/>
                      </a:xfrm>
                      <a:prstGeom prst="rect">
                        <a:avLst/>
                      </a:prstGeom>
                    </p:spPr>
                  </p:pic>
                </p:oleObj>
              </mc:Fallback>
            </mc:AlternateContent>
          </a:graphicData>
        </a:graphic>
      </p:graphicFrame>
      <p:sp>
        <p:nvSpPr>
          <p:cNvPr id="374" name="Text placeholder 4"/>
          <p:cNvSpPr txBox="1">
            <a:spLocks noGrp="1"/>
          </p:cNvSpPr>
          <p:nvPr>
            <p:ph type="body" idx="3"/>
          </p:nvPr>
        </p:nvSpPr>
        <p:spPr>
          <a:xfrm>
            <a:off x="452718" y="3512281"/>
            <a:ext cx="2671482" cy="547103"/>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First Quartile </a:t>
            </a:r>
            <a:r>
              <a:rPr lang="en-US" sz="2200" dirty="0">
                <a:solidFill>
                  <a:srgbClr val="000000"/>
                </a:solidFill>
                <a:latin typeface="+mn-lt"/>
              </a:rPr>
              <a:t>=</a:t>
            </a:r>
            <a:endParaRPr sz="2200" b="0" i="0" u="none" strike="noStrike" cap="none" dirty="0">
              <a:solidFill>
                <a:srgbClr val="000000"/>
              </a:solidFill>
              <a:latin typeface="+mn-lt"/>
              <a:sym typeface="Arial"/>
            </a:endParaRPr>
          </a:p>
        </p:txBody>
      </p:sp>
      <p:graphicFrame>
        <p:nvGraphicFramePr>
          <p:cNvPr id="3" name="Object 2" descr="Q sub 1 = $6,757.81"/>
          <p:cNvGraphicFramePr>
            <a:graphicFrameLocks noChangeAspect="1"/>
          </p:cNvGraphicFramePr>
          <p:nvPr>
            <p:extLst>
              <p:ext uri="{D42A27DB-BD31-4B8C-83A1-F6EECF244321}">
                <p14:modId xmlns:p14="http://schemas.microsoft.com/office/powerpoint/2010/main" val="155184305"/>
              </p:ext>
            </p:extLst>
          </p:nvPr>
        </p:nvGraphicFramePr>
        <p:xfrm>
          <a:off x="3367225" y="3611056"/>
          <a:ext cx="1554464" cy="327256"/>
        </p:xfrm>
        <a:graphic>
          <a:graphicData uri="http://schemas.openxmlformats.org/presentationml/2006/ole">
            <mc:AlternateContent xmlns:mc="http://schemas.openxmlformats.org/markup-compatibility/2006">
              <mc:Choice xmlns:v="urn:schemas-microsoft-com:vml" Requires="v">
                <p:oleObj spid="_x0000_s69499" name="Equation" r:id="rId6" imgW="965160" imgH="203040" progId="Equation.DSMT4">
                  <p:embed/>
                </p:oleObj>
              </mc:Choice>
              <mc:Fallback>
                <p:oleObj name="Equation" r:id="rId6" imgW="965160" imgH="203040" progId="Equation.DSMT4">
                  <p:embed/>
                  <p:pic>
                    <p:nvPicPr>
                      <p:cNvPr id="0" name=""/>
                      <p:cNvPicPr/>
                      <p:nvPr/>
                    </p:nvPicPr>
                    <p:blipFill>
                      <a:blip r:embed="rId7"/>
                      <a:stretch>
                        <a:fillRect/>
                      </a:stretch>
                    </p:blipFill>
                    <p:spPr>
                      <a:xfrm>
                        <a:off x="3367225" y="3611056"/>
                        <a:ext cx="1554464" cy="327256"/>
                      </a:xfrm>
                      <a:prstGeom prst="rect">
                        <a:avLst/>
                      </a:prstGeom>
                    </p:spPr>
                  </p:pic>
                </p:oleObj>
              </mc:Fallback>
            </mc:AlternateContent>
          </a:graphicData>
        </a:graphic>
      </p:graphicFrame>
      <p:sp>
        <p:nvSpPr>
          <p:cNvPr id="376" name="Text placeholder 5"/>
          <p:cNvSpPr txBox="1">
            <a:spLocks noGrp="1"/>
          </p:cNvSpPr>
          <p:nvPr>
            <p:ph type="body" idx="4"/>
          </p:nvPr>
        </p:nvSpPr>
        <p:spPr>
          <a:xfrm>
            <a:off x="811572" y="4193626"/>
            <a:ext cx="7132192" cy="838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None/>
            </a:pPr>
            <a:r>
              <a:rPr lang="en-US" sz="2200" b="0" i="0" u="none" strike="noStrike" cap="none" dirty="0">
                <a:solidFill>
                  <a:srgbClr val="000000"/>
                </a:solidFill>
                <a:latin typeface="+mn-lt"/>
                <a:ea typeface="Arial"/>
                <a:cs typeface="Arial"/>
                <a:sym typeface="Arial"/>
              </a:rPr>
              <a:t>Interquartile Range = </a:t>
            </a:r>
            <a:r>
              <a:rPr lang="en-US" sz="2200" b="0" i="0" u="none" strike="noStrike" cap="none" dirty="0" smtClean="0">
                <a:solidFill>
                  <a:srgbClr val="000000"/>
                </a:solidFill>
                <a:latin typeface="+mn-lt"/>
                <a:ea typeface="Arial"/>
                <a:cs typeface="Arial"/>
                <a:sym typeface="Arial"/>
              </a:rPr>
              <a:t>$</a:t>
            </a:r>
            <a:r>
              <a:rPr lang="en-US" sz="2200" b="0" i="0" u="none" strike="noStrike" cap="none" dirty="0">
                <a:solidFill>
                  <a:srgbClr val="000000"/>
                </a:solidFill>
                <a:latin typeface="+mn-lt"/>
                <a:ea typeface="Arial"/>
                <a:cs typeface="Arial"/>
                <a:sym typeface="Arial"/>
              </a:rPr>
              <a:t>27,593.75 − $6,757.81 =$20,835.94</a:t>
            </a:r>
            <a:endParaRPr sz="2200" b="0" i="0" u="none" strike="noStrike" cap="none" dirty="0">
              <a:solidFill>
                <a:srgbClr val="000000"/>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Measures of Dispersion: Variance</a:t>
            </a:r>
            <a:endParaRPr sz="3600" b="1" i="0" u="none" strike="noStrike" cap="none" dirty="0">
              <a:solidFill>
                <a:srgbClr val="007FA3"/>
              </a:solidFill>
              <a:latin typeface="+mj-lt"/>
              <a:ea typeface="Arial"/>
              <a:cs typeface="Arial"/>
              <a:sym typeface="Arial"/>
            </a:endParaRPr>
          </a:p>
        </p:txBody>
      </p:sp>
      <p:sp>
        <p:nvSpPr>
          <p:cNvPr id="382" name="Text placeholder 2"/>
          <p:cNvSpPr txBox="1">
            <a:spLocks noGrp="1"/>
          </p:cNvSpPr>
          <p:nvPr>
            <p:ph type="body" idx="1"/>
          </p:nvPr>
        </p:nvSpPr>
        <p:spPr>
          <a:xfrm>
            <a:off x="457200" y="1600200"/>
            <a:ext cx="8229600" cy="817655"/>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The variance is the “average” of the squared deviations from the mean.</a:t>
            </a:r>
            <a:endParaRPr sz="2000" b="0" i="0" u="none" strike="noStrike" cap="none" dirty="0">
              <a:solidFill>
                <a:srgbClr val="000000"/>
              </a:solidFill>
              <a:latin typeface="+mn-lt"/>
              <a:ea typeface="Arial"/>
              <a:cs typeface="Arial"/>
              <a:sym typeface="Arial"/>
            </a:endParaRPr>
          </a:p>
        </p:txBody>
      </p:sp>
      <p:sp>
        <p:nvSpPr>
          <p:cNvPr id="383" name="Text placeholder 3"/>
          <p:cNvSpPr txBox="1">
            <a:spLocks noGrp="1"/>
          </p:cNvSpPr>
          <p:nvPr>
            <p:ph type="body" idx="2"/>
          </p:nvPr>
        </p:nvSpPr>
        <p:spPr>
          <a:xfrm>
            <a:off x="459729" y="2590760"/>
            <a:ext cx="2893071" cy="539909"/>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chemeClr val="dk1"/>
                </a:solidFill>
                <a:latin typeface="+mn-lt"/>
                <a:ea typeface="Arial"/>
                <a:cs typeface="Arial"/>
                <a:sym typeface="Arial"/>
              </a:rPr>
              <a:t>For a population:</a:t>
            </a:r>
            <a:endParaRPr sz="2000" b="0" i="0" u="none" strike="noStrike" cap="none" dirty="0">
              <a:solidFill>
                <a:schemeClr val="dk1"/>
              </a:solidFill>
              <a:latin typeface="+mn-lt"/>
              <a:ea typeface="Arial"/>
              <a:cs typeface="Arial"/>
              <a:sym typeface="Arial"/>
            </a:endParaRPr>
          </a:p>
        </p:txBody>
      </p:sp>
      <p:graphicFrame>
        <p:nvGraphicFramePr>
          <p:cNvPr id="4" name="Object 3" descr="sigma squared = start fraction summation of left parenthesis x sub i minus mu right parenthesis squared over upper N from i = 1 to upper N, This equation is labeled, 4.7"/>
          <p:cNvGraphicFramePr>
            <a:graphicFrameLocks noChangeAspect="1"/>
          </p:cNvGraphicFramePr>
          <p:nvPr>
            <p:extLst>
              <p:ext uri="{D42A27DB-BD31-4B8C-83A1-F6EECF244321}">
                <p14:modId xmlns:p14="http://schemas.microsoft.com/office/powerpoint/2010/main" val="2560191720"/>
              </p:ext>
            </p:extLst>
          </p:nvPr>
        </p:nvGraphicFramePr>
        <p:xfrm>
          <a:off x="3467100" y="2648752"/>
          <a:ext cx="2873629" cy="811378"/>
        </p:xfrm>
        <a:graphic>
          <a:graphicData uri="http://schemas.openxmlformats.org/presentationml/2006/ole">
            <mc:AlternateContent xmlns:mc="http://schemas.openxmlformats.org/markup-compatibility/2006">
              <mc:Choice xmlns:v="urn:schemas-microsoft-com:vml" Requires="v">
                <p:oleObj spid="_x0000_s92910" name="Equation" r:id="rId4" imgW="2158920" imgH="609480" progId="Equation.DSMT4">
                  <p:embed/>
                </p:oleObj>
              </mc:Choice>
              <mc:Fallback>
                <p:oleObj name="Equation" r:id="rId4" imgW="2158920" imgH="609480" progId="Equation.DSMT4">
                  <p:embed/>
                  <p:pic>
                    <p:nvPicPr>
                      <p:cNvPr id="0" name=""/>
                      <p:cNvPicPr/>
                      <p:nvPr/>
                    </p:nvPicPr>
                    <p:blipFill>
                      <a:blip r:embed="rId5"/>
                      <a:stretch>
                        <a:fillRect/>
                      </a:stretch>
                    </p:blipFill>
                    <p:spPr>
                      <a:xfrm>
                        <a:off x="3467100" y="2648752"/>
                        <a:ext cx="2873629" cy="811378"/>
                      </a:xfrm>
                      <a:prstGeom prst="rect">
                        <a:avLst/>
                      </a:prstGeom>
                    </p:spPr>
                  </p:pic>
                </p:oleObj>
              </mc:Fallback>
            </mc:AlternateContent>
          </a:graphicData>
        </a:graphic>
      </p:graphicFrame>
      <p:sp>
        <p:nvSpPr>
          <p:cNvPr id="385" name="Text placeholder 4"/>
          <p:cNvSpPr txBox="1">
            <a:spLocks noGrp="1"/>
          </p:cNvSpPr>
          <p:nvPr>
            <p:ph type="body" idx="3"/>
          </p:nvPr>
        </p:nvSpPr>
        <p:spPr>
          <a:xfrm>
            <a:off x="452718" y="3661117"/>
            <a:ext cx="1917518" cy="392391"/>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ct val="100000"/>
              <a:buFont typeface="Arial"/>
              <a:buChar char="–"/>
            </a:pPr>
            <a:r>
              <a:rPr lang="en-US" sz="2000" b="0" i="0" u="none" strike="noStrike" cap="none" dirty="0" smtClean="0">
                <a:solidFill>
                  <a:schemeClr val="dk1"/>
                </a:solidFill>
                <a:latin typeface="+mn-lt"/>
                <a:ea typeface="Arial"/>
                <a:cs typeface="Arial"/>
                <a:sym typeface="Arial"/>
              </a:rPr>
              <a:t>In Excel:</a:t>
            </a:r>
            <a:endParaRPr sz="2000" b="0" i="0" u="none" strike="noStrike" cap="none" dirty="0">
              <a:solidFill>
                <a:schemeClr val="dk1"/>
              </a:solidFill>
              <a:latin typeface="+mn-lt"/>
              <a:ea typeface="Arial"/>
              <a:cs typeface="Arial"/>
              <a:sym typeface="Arial"/>
            </a:endParaRPr>
          </a:p>
        </p:txBody>
      </p:sp>
      <p:graphicFrame>
        <p:nvGraphicFramePr>
          <p:cNvPr id="5" name="Object 4" descr=" = V A R period P left parenthesis data range right parenthesis"/>
          <p:cNvGraphicFramePr>
            <a:graphicFrameLocks noChangeAspect="1"/>
          </p:cNvGraphicFramePr>
          <p:nvPr>
            <p:extLst>
              <p:ext uri="{D42A27DB-BD31-4B8C-83A1-F6EECF244321}">
                <p14:modId xmlns:p14="http://schemas.microsoft.com/office/powerpoint/2010/main" val="4194674410"/>
              </p:ext>
            </p:extLst>
          </p:nvPr>
        </p:nvGraphicFramePr>
        <p:xfrm>
          <a:off x="2614091" y="3809820"/>
          <a:ext cx="2082535" cy="297505"/>
        </p:xfrm>
        <a:graphic>
          <a:graphicData uri="http://schemas.openxmlformats.org/presentationml/2006/ole">
            <mc:AlternateContent xmlns:mc="http://schemas.openxmlformats.org/markup-compatibility/2006">
              <mc:Choice xmlns:v="urn:schemas-microsoft-com:vml" Requires="v">
                <p:oleObj spid="_x0000_s92911" name="Equation" r:id="rId6" imgW="1422360" imgH="203040" progId="Equation.DSMT4">
                  <p:embed/>
                </p:oleObj>
              </mc:Choice>
              <mc:Fallback>
                <p:oleObj name="Equation" r:id="rId6" imgW="1422360" imgH="203040" progId="Equation.DSMT4">
                  <p:embed/>
                  <p:pic>
                    <p:nvPicPr>
                      <p:cNvPr id="0" name=""/>
                      <p:cNvPicPr/>
                      <p:nvPr/>
                    </p:nvPicPr>
                    <p:blipFill>
                      <a:blip r:embed="rId7"/>
                      <a:stretch>
                        <a:fillRect/>
                      </a:stretch>
                    </p:blipFill>
                    <p:spPr>
                      <a:xfrm>
                        <a:off x="2614091" y="3809820"/>
                        <a:ext cx="2082535" cy="297505"/>
                      </a:xfrm>
                      <a:prstGeom prst="rect">
                        <a:avLst/>
                      </a:prstGeom>
                    </p:spPr>
                  </p:pic>
                </p:oleObj>
              </mc:Fallback>
            </mc:AlternateContent>
          </a:graphicData>
        </a:graphic>
      </p:graphicFrame>
      <p:sp>
        <p:nvSpPr>
          <p:cNvPr id="387" name="Text placeholder 5"/>
          <p:cNvSpPr txBox="1">
            <a:spLocks noGrp="1"/>
          </p:cNvSpPr>
          <p:nvPr>
            <p:ph type="body" idx="4"/>
          </p:nvPr>
        </p:nvSpPr>
        <p:spPr>
          <a:xfrm>
            <a:off x="434789" y="4164422"/>
            <a:ext cx="1935447" cy="58715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chemeClr val="dk1"/>
                </a:solidFill>
                <a:latin typeface="+mn-lt"/>
                <a:ea typeface="Arial"/>
                <a:cs typeface="Arial"/>
                <a:sym typeface="Arial"/>
              </a:rPr>
              <a:t>For a sample:</a:t>
            </a:r>
            <a:endParaRPr sz="2000" b="0" i="0" u="none" strike="noStrike" cap="none" dirty="0">
              <a:solidFill>
                <a:schemeClr val="dk1"/>
              </a:solidFill>
              <a:latin typeface="+mn-lt"/>
              <a:ea typeface="Arial"/>
              <a:cs typeface="Arial"/>
              <a:sym typeface="Arial"/>
            </a:endParaRPr>
          </a:p>
        </p:txBody>
      </p:sp>
      <p:graphicFrame>
        <p:nvGraphicFramePr>
          <p:cNvPr id="7" name="Object 6" descr="s squared = start fraction summation of left parenthesis x sub i minus x bar right parenthesis squared over lower n minus 1 from i = 1 to lower n, This equation is labeled, 4.8"/>
          <p:cNvGraphicFramePr>
            <a:graphicFrameLocks noChangeAspect="1"/>
          </p:cNvGraphicFramePr>
          <p:nvPr>
            <p:extLst>
              <p:ext uri="{D42A27DB-BD31-4B8C-83A1-F6EECF244321}">
                <p14:modId xmlns:p14="http://schemas.microsoft.com/office/powerpoint/2010/main" val="1733603065"/>
              </p:ext>
            </p:extLst>
          </p:nvPr>
        </p:nvGraphicFramePr>
        <p:xfrm>
          <a:off x="3238620" y="4288451"/>
          <a:ext cx="2467940" cy="811378"/>
        </p:xfrm>
        <a:graphic>
          <a:graphicData uri="http://schemas.openxmlformats.org/presentationml/2006/ole">
            <mc:AlternateContent xmlns:mc="http://schemas.openxmlformats.org/markup-compatibility/2006">
              <mc:Choice xmlns:v="urn:schemas-microsoft-com:vml" Requires="v">
                <p:oleObj spid="_x0000_s92912" name="Equation" r:id="rId8" imgW="1854000" imgH="609480" progId="Equation.DSMT4">
                  <p:embed/>
                </p:oleObj>
              </mc:Choice>
              <mc:Fallback>
                <p:oleObj name="Equation" r:id="rId8" imgW="1854000" imgH="609480" progId="Equation.DSMT4">
                  <p:embed/>
                  <p:pic>
                    <p:nvPicPr>
                      <p:cNvPr id="0" name=""/>
                      <p:cNvPicPr/>
                      <p:nvPr/>
                    </p:nvPicPr>
                    <p:blipFill>
                      <a:blip r:embed="rId9"/>
                      <a:stretch>
                        <a:fillRect/>
                      </a:stretch>
                    </p:blipFill>
                    <p:spPr>
                      <a:xfrm>
                        <a:off x="3238620" y="4288451"/>
                        <a:ext cx="2467940" cy="811378"/>
                      </a:xfrm>
                      <a:prstGeom prst="rect">
                        <a:avLst/>
                      </a:prstGeom>
                    </p:spPr>
                  </p:pic>
                </p:oleObj>
              </mc:Fallback>
            </mc:AlternateContent>
          </a:graphicData>
        </a:graphic>
      </p:graphicFrame>
      <p:sp>
        <p:nvSpPr>
          <p:cNvPr id="389" name="Text placeholder 6"/>
          <p:cNvSpPr txBox="1">
            <a:spLocks noGrp="1"/>
          </p:cNvSpPr>
          <p:nvPr>
            <p:ph type="body" idx="5"/>
          </p:nvPr>
        </p:nvSpPr>
        <p:spPr>
          <a:xfrm>
            <a:off x="434789" y="5324287"/>
            <a:ext cx="1927411" cy="319085"/>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ct val="100000"/>
              <a:buFont typeface="Arial"/>
              <a:buChar char="–"/>
            </a:pPr>
            <a:r>
              <a:rPr lang="en-US" sz="2000" b="0" i="0" u="none" strike="noStrike" cap="none" dirty="0">
                <a:solidFill>
                  <a:schemeClr val="dk1"/>
                </a:solidFill>
                <a:latin typeface="+mn-lt"/>
                <a:ea typeface="Arial"/>
                <a:cs typeface="Arial"/>
                <a:sym typeface="Arial"/>
              </a:rPr>
              <a:t>In Excel:</a:t>
            </a:r>
            <a:endParaRPr sz="2000" b="0" i="0" u="none" strike="noStrike" cap="none" dirty="0">
              <a:solidFill>
                <a:schemeClr val="dk1"/>
              </a:solidFill>
              <a:latin typeface="+mn-lt"/>
              <a:ea typeface="Arial"/>
              <a:cs typeface="Arial"/>
              <a:sym typeface="Arial"/>
            </a:endParaRPr>
          </a:p>
        </p:txBody>
      </p:sp>
      <p:graphicFrame>
        <p:nvGraphicFramePr>
          <p:cNvPr id="6" name="Object 5" descr="= V A R period S left parenthesis data range right parenthesis"/>
          <p:cNvGraphicFramePr>
            <a:graphicFrameLocks noChangeAspect="1"/>
          </p:cNvGraphicFramePr>
          <p:nvPr>
            <p:extLst>
              <p:ext uri="{D42A27DB-BD31-4B8C-83A1-F6EECF244321}">
                <p14:modId xmlns:p14="http://schemas.microsoft.com/office/powerpoint/2010/main" val="2382087355"/>
              </p:ext>
            </p:extLst>
          </p:nvPr>
        </p:nvGraphicFramePr>
        <p:xfrm>
          <a:off x="2604243" y="5410911"/>
          <a:ext cx="2212694" cy="297505"/>
        </p:xfrm>
        <a:graphic>
          <a:graphicData uri="http://schemas.openxmlformats.org/presentationml/2006/ole">
            <mc:AlternateContent xmlns:mc="http://schemas.openxmlformats.org/markup-compatibility/2006">
              <mc:Choice xmlns:v="urn:schemas-microsoft-com:vml" Requires="v">
                <p:oleObj spid="_x0000_s92913" name="Equation" r:id="rId10" imgW="1511280" imgH="203040" progId="Equation.DSMT4">
                  <p:embed/>
                </p:oleObj>
              </mc:Choice>
              <mc:Fallback>
                <p:oleObj name="Equation" r:id="rId10" imgW="1511280" imgH="203040" progId="Equation.DSMT4">
                  <p:embed/>
                  <p:pic>
                    <p:nvPicPr>
                      <p:cNvPr id="0" name=""/>
                      <p:cNvPicPr/>
                      <p:nvPr/>
                    </p:nvPicPr>
                    <p:blipFill>
                      <a:blip r:embed="rId11"/>
                      <a:stretch>
                        <a:fillRect/>
                      </a:stretch>
                    </p:blipFill>
                    <p:spPr>
                      <a:xfrm>
                        <a:off x="2604243" y="5410911"/>
                        <a:ext cx="2212694" cy="297505"/>
                      </a:xfrm>
                      <a:prstGeom prst="rect">
                        <a:avLst/>
                      </a:prstGeom>
                    </p:spPr>
                  </p:pic>
                </p:oleObj>
              </mc:Fallback>
            </mc:AlternateContent>
          </a:graphicData>
        </a:graphic>
      </p:graphicFrame>
      <p:sp>
        <p:nvSpPr>
          <p:cNvPr id="391" name="Text placeholder 7"/>
          <p:cNvSpPr txBox="1">
            <a:spLocks noGrp="1"/>
          </p:cNvSpPr>
          <p:nvPr>
            <p:ph type="body" idx="6"/>
          </p:nvPr>
        </p:nvSpPr>
        <p:spPr>
          <a:xfrm>
            <a:off x="452718" y="5792386"/>
            <a:ext cx="6100482" cy="416365"/>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chemeClr val="dk1"/>
                </a:solidFill>
                <a:latin typeface="+mn-lt"/>
                <a:ea typeface="Arial"/>
                <a:cs typeface="Arial"/>
                <a:sym typeface="Arial"/>
              </a:rPr>
              <a:t>Note the difference in denominators!</a:t>
            </a:r>
            <a:endParaRPr sz="2000" b="0" i="0" u="none" strike="noStrike" cap="none" dirty="0">
              <a:solidFill>
                <a:schemeClr val="dk1"/>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4.21: </a:t>
            </a:r>
            <a:r>
              <a:rPr lang="en-US" sz="3600" b="1" i="0" u="none" strike="noStrike" cap="none" dirty="0">
                <a:solidFill>
                  <a:srgbClr val="007FA3"/>
                </a:solidFill>
                <a:latin typeface="+mj-lt"/>
                <a:ea typeface="Arial"/>
                <a:cs typeface="Arial"/>
                <a:sym typeface="Arial"/>
              </a:rPr>
              <a:t>Computing the Variance</a:t>
            </a:r>
            <a:endParaRPr sz="3600" b="1" i="0" u="none" strike="noStrike" cap="none" dirty="0">
              <a:solidFill>
                <a:srgbClr val="007FA3"/>
              </a:solidFill>
              <a:latin typeface="+mj-lt"/>
              <a:ea typeface="Arial"/>
              <a:cs typeface="Arial"/>
              <a:sym typeface="Arial"/>
            </a:endParaRPr>
          </a:p>
        </p:txBody>
      </p:sp>
      <p:sp>
        <p:nvSpPr>
          <p:cNvPr id="397" name="Text placeholder 2"/>
          <p:cNvSpPr txBox="1">
            <a:spLocks noGrp="1"/>
          </p:cNvSpPr>
          <p:nvPr>
            <p:ph type="body" idx="1"/>
          </p:nvPr>
        </p:nvSpPr>
        <p:spPr>
          <a:xfrm>
            <a:off x="457200" y="1600200"/>
            <a:ext cx="5943600" cy="57150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Purchase Orders Cost per order data</a:t>
            </a:r>
            <a:endParaRPr sz="2400" b="0" i="0" u="none" strike="noStrike" cap="none" dirty="0">
              <a:solidFill>
                <a:srgbClr val="000000"/>
              </a:solidFill>
              <a:latin typeface="+mn-lt"/>
              <a:ea typeface="Arial"/>
              <a:cs typeface="Arial"/>
              <a:sym typeface="Arial"/>
            </a:endParaRPr>
          </a:p>
        </p:txBody>
      </p:sp>
      <p:pic>
        <p:nvPicPr>
          <p:cNvPr id="3" name="Picture 2" descr="An Excel table shows 10 row entries out of 94 in 4 columns from A to D. The column headings in the first row are Observation, Cost per order, x i mean, and left parenthesis x i mean right parenthesis squared. The row entries are as follows. Row 2. x 1, $82,875.00, $56,579.68, $3,201,260,285.21. Row 3. x 2, $42,500.00, $16,204.68, $262,591,681.48. Row 4. x 3, $24,150.00, negative $2,145.32, $4,602,394.25. Row 5. x 4, $22,575.00, negative $3,720.32, $13,840,774.57. Row 6. x 5, $19,250.00, negative $7,045.32, $49,636,521.91. Row 91. x 90, $467.50, negative $25,827.82, $667 076 241.99. Row 92. x 91, $9,975.00, negative $16,320.32, $266 352,817.12. Row 93. x 92, $30,625.00, $4 329.68, $18,746,136.27. Row 94. x 93, $21,450.00, negative $4,845.32, $23,477,117.66. Row 95. x 94, $68.75, negative $26,226.57, $687,832,929.32. The sum of cost per order is given as $2,471,760.00 in cell B 97, the number of observations is given as 94 in cell B 97, sum of squared deviations is given as $82,825,295,365.68 in cell D 96, mean cost per order left parenthesis = start fraction B 96 over B 97 end fraction right parenthesis is given as $26,295.32 in cell B 99. Variance left parenthesis start fraction D 96 over left parenthesis B 97 minus 1 right parenthesis end fraction right parenthesis is given as $890,594,573.82 in cell D 99. Excel V A R period S function is given as $890,594,573.82 in cell D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521" y="2426611"/>
            <a:ext cx="6209913" cy="315727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Measures of Dispersion: Standard Deviation</a:t>
            </a:r>
            <a:endParaRPr sz="3600" b="1" i="0" u="none" strike="noStrike" cap="none" dirty="0">
              <a:solidFill>
                <a:srgbClr val="007FA3"/>
              </a:solidFill>
              <a:latin typeface="+mj-lt"/>
              <a:ea typeface="Arial"/>
              <a:cs typeface="Arial"/>
              <a:sym typeface="Arial"/>
            </a:endParaRPr>
          </a:p>
        </p:txBody>
      </p:sp>
      <p:sp>
        <p:nvSpPr>
          <p:cNvPr id="405" name="Text placeholder 2"/>
          <p:cNvSpPr txBox="1">
            <a:spLocks noGrp="1"/>
          </p:cNvSpPr>
          <p:nvPr>
            <p:ph type="body" idx="1"/>
          </p:nvPr>
        </p:nvSpPr>
        <p:spPr>
          <a:xfrm>
            <a:off x="457200" y="1600200"/>
            <a:ext cx="8229600" cy="183277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chemeClr val="dk1"/>
                </a:solidFill>
                <a:latin typeface="+mn-lt"/>
                <a:sym typeface="Arial"/>
              </a:rPr>
              <a:t>The </a:t>
            </a:r>
            <a:r>
              <a:rPr lang="en-US" sz="2000" b="1" i="0" u="none" strike="noStrike" cap="none" dirty="0">
                <a:solidFill>
                  <a:schemeClr val="dk1"/>
                </a:solidFill>
                <a:latin typeface="+mn-lt"/>
                <a:sym typeface="Arial"/>
              </a:rPr>
              <a:t>standard deviation </a:t>
            </a:r>
            <a:r>
              <a:rPr lang="en-US" sz="2000" b="0" i="0" u="none" strike="noStrike" cap="none" dirty="0">
                <a:solidFill>
                  <a:schemeClr val="dk1"/>
                </a:solidFill>
                <a:latin typeface="+mn-lt"/>
                <a:sym typeface="Arial"/>
              </a:rPr>
              <a:t>is the square root of the variance.</a:t>
            </a:r>
            <a:endParaRPr sz="2000" dirty="0">
              <a:latin typeface="+mn-lt"/>
            </a:endParaRPr>
          </a:p>
          <a:p>
            <a:pPr marL="742950" marR="0" lvl="1" indent="-285750" algn="l" rtl="0">
              <a:spcBef>
                <a:spcPts val="600"/>
              </a:spcBef>
              <a:spcAft>
                <a:spcPts val="0"/>
              </a:spcAft>
              <a:buClr>
                <a:srgbClr val="007FA3"/>
              </a:buClr>
              <a:buSzPts val="2000"/>
              <a:buFont typeface="Arial"/>
              <a:buChar char="–"/>
            </a:pPr>
            <a:r>
              <a:rPr lang="en-US" sz="2000" b="0" i="0" u="none" strike="noStrike" cap="none" dirty="0">
                <a:solidFill>
                  <a:schemeClr val="dk1"/>
                </a:solidFill>
                <a:latin typeface="+mn-lt"/>
                <a:sym typeface="Arial"/>
              </a:rPr>
              <a:t>Note that the dimension of the variance is the square of the dimension of the observations, whereas the dimension of the standard deviation is the same as the data. This makes the standard deviation more practical to use in applications.</a:t>
            </a:r>
            <a:endParaRPr sz="2000" b="0" i="0" u="none" strike="noStrike" cap="none" dirty="0">
              <a:solidFill>
                <a:schemeClr val="dk1"/>
              </a:solidFill>
              <a:latin typeface="+mn-lt"/>
              <a:sym typeface="Arial"/>
            </a:endParaRPr>
          </a:p>
        </p:txBody>
      </p:sp>
      <p:sp>
        <p:nvSpPr>
          <p:cNvPr id="406" name="Text placeholder 3"/>
          <p:cNvSpPr txBox="1">
            <a:spLocks noGrp="1"/>
          </p:cNvSpPr>
          <p:nvPr>
            <p:ph type="body" idx="2"/>
          </p:nvPr>
        </p:nvSpPr>
        <p:spPr>
          <a:xfrm>
            <a:off x="457200" y="3627210"/>
            <a:ext cx="2667000" cy="405262"/>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chemeClr val="dk1"/>
                </a:solidFill>
                <a:latin typeface="+mn-lt"/>
                <a:ea typeface="Arial"/>
                <a:cs typeface="Arial"/>
                <a:sym typeface="Arial"/>
              </a:rPr>
              <a:t>For a population:</a:t>
            </a:r>
            <a:endParaRPr sz="2000" b="0" i="0" u="none" strike="noStrike" cap="none" dirty="0">
              <a:solidFill>
                <a:schemeClr val="dk1"/>
              </a:solidFill>
              <a:latin typeface="+mn-lt"/>
              <a:ea typeface="Arial"/>
              <a:cs typeface="Arial"/>
              <a:sym typeface="Arial"/>
            </a:endParaRPr>
          </a:p>
        </p:txBody>
      </p:sp>
      <p:graphicFrame>
        <p:nvGraphicFramePr>
          <p:cNvPr id="4" name="Object 3" descr="Sigma = square root of start fraction summation of left parenthesis x sub i minus mu right parenthesis squared from i = 1 to upper N over upper N end fraction, This equation is labeled, 4.9"/>
          <p:cNvGraphicFramePr>
            <a:graphicFrameLocks noChangeAspect="1"/>
          </p:cNvGraphicFramePr>
          <p:nvPr>
            <p:extLst>
              <p:ext uri="{D42A27DB-BD31-4B8C-83A1-F6EECF244321}">
                <p14:modId xmlns:p14="http://schemas.microsoft.com/office/powerpoint/2010/main" val="1170219221"/>
              </p:ext>
            </p:extLst>
          </p:nvPr>
        </p:nvGraphicFramePr>
        <p:xfrm>
          <a:off x="3345880" y="3585724"/>
          <a:ext cx="1714500" cy="660400"/>
        </p:xfrm>
        <a:graphic>
          <a:graphicData uri="http://schemas.openxmlformats.org/presentationml/2006/ole">
            <mc:AlternateContent xmlns:mc="http://schemas.openxmlformats.org/markup-compatibility/2006">
              <mc:Choice xmlns:v="urn:schemas-microsoft-com:vml" Requires="v">
                <p:oleObj spid="_x0000_s93923" name="Equation" r:id="rId4" imgW="1714320" imgH="660240" progId="Equation.DSMT4">
                  <p:embed/>
                </p:oleObj>
              </mc:Choice>
              <mc:Fallback>
                <p:oleObj name="Equation" r:id="rId4" imgW="1714320" imgH="660240" progId="Equation.DSMT4">
                  <p:embed/>
                  <p:pic>
                    <p:nvPicPr>
                      <p:cNvPr id="0" name=""/>
                      <p:cNvPicPr/>
                      <p:nvPr/>
                    </p:nvPicPr>
                    <p:blipFill>
                      <a:blip r:embed="rId5"/>
                      <a:stretch>
                        <a:fillRect/>
                      </a:stretch>
                    </p:blipFill>
                    <p:spPr>
                      <a:xfrm>
                        <a:off x="3345880" y="3585724"/>
                        <a:ext cx="1714500" cy="660400"/>
                      </a:xfrm>
                      <a:prstGeom prst="rect">
                        <a:avLst/>
                      </a:prstGeom>
                    </p:spPr>
                  </p:pic>
                </p:oleObj>
              </mc:Fallback>
            </mc:AlternateContent>
          </a:graphicData>
        </a:graphic>
      </p:graphicFrame>
      <p:sp>
        <p:nvSpPr>
          <p:cNvPr id="408" name="Text placeholder 4"/>
          <p:cNvSpPr txBox="1">
            <a:spLocks noGrp="1"/>
          </p:cNvSpPr>
          <p:nvPr>
            <p:ph type="body" idx="4"/>
          </p:nvPr>
        </p:nvSpPr>
        <p:spPr>
          <a:xfrm>
            <a:off x="457200" y="4515426"/>
            <a:ext cx="1752600" cy="331909"/>
          </a:xfrm>
          <a:prstGeom prst="rect">
            <a:avLst/>
          </a:prstGeom>
          <a:noFill/>
          <a:ln>
            <a:noFill/>
          </a:ln>
        </p:spPr>
        <p:txBody>
          <a:bodyPr spcFirstLastPara="1" wrap="square" lIns="0" tIns="0" rIns="0" bIns="0" anchor="b" anchorCtr="0">
            <a:noAutofit/>
          </a:bodyPr>
          <a:lstStyle/>
          <a:p>
            <a:pPr marL="742950" marR="0" lvl="1" indent="-285750" algn="l" rtl="0">
              <a:spcAft>
                <a:spcPts val="0"/>
              </a:spcAft>
              <a:buClr>
                <a:srgbClr val="007FA3"/>
              </a:buClr>
              <a:buSzPts val="2000"/>
              <a:buFont typeface="Arial"/>
              <a:buChar char="–"/>
            </a:pPr>
            <a:r>
              <a:rPr lang="en-US" sz="2000" b="0" i="0" u="none" strike="noStrike" cap="none" dirty="0">
                <a:solidFill>
                  <a:schemeClr val="dk1"/>
                </a:solidFill>
                <a:latin typeface="+mn-lt"/>
                <a:ea typeface="Arial"/>
                <a:cs typeface="Arial"/>
                <a:sym typeface="Arial"/>
              </a:rPr>
              <a:t>In Excel:</a:t>
            </a:r>
            <a:endParaRPr sz="2000" b="0" i="0" u="none" strike="noStrike" cap="none" dirty="0">
              <a:solidFill>
                <a:schemeClr val="dk1"/>
              </a:solidFill>
              <a:latin typeface="+mn-lt"/>
              <a:ea typeface="Arial"/>
              <a:cs typeface="Arial"/>
              <a:sym typeface="Arial"/>
            </a:endParaRPr>
          </a:p>
        </p:txBody>
      </p:sp>
      <p:graphicFrame>
        <p:nvGraphicFramePr>
          <p:cNvPr id="5" name="Object 4" descr=" = S T D E V period P left parenthesis data range right parenthesis"/>
          <p:cNvGraphicFramePr>
            <a:graphicFrameLocks noChangeAspect="1"/>
          </p:cNvGraphicFramePr>
          <p:nvPr>
            <p:extLst>
              <p:ext uri="{D42A27DB-BD31-4B8C-83A1-F6EECF244321}">
                <p14:modId xmlns:p14="http://schemas.microsoft.com/office/powerpoint/2010/main" val="2126386318"/>
              </p:ext>
            </p:extLst>
          </p:nvPr>
        </p:nvGraphicFramePr>
        <p:xfrm>
          <a:off x="2517106" y="4597601"/>
          <a:ext cx="2163674" cy="270459"/>
        </p:xfrm>
        <a:graphic>
          <a:graphicData uri="http://schemas.openxmlformats.org/presentationml/2006/ole">
            <mc:AlternateContent xmlns:mc="http://schemas.openxmlformats.org/markup-compatibility/2006">
              <mc:Choice xmlns:v="urn:schemas-microsoft-com:vml" Requires="v">
                <p:oleObj spid="_x0000_s93924" name="Equation" r:id="rId6" imgW="1625400" imgH="203040" progId="Equation.DSMT4">
                  <p:embed/>
                </p:oleObj>
              </mc:Choice>
              <mc:Fallback>
                <p:oleObj name="Equation" r:id="rId6" imgW="1625400" imgH="203040" progId="Equation.DSMT4">
                  <p:embed/>
                  <p:pic>
                    <p:nvPicPr>
                      <p:cNvPr id="0" name=""/>
                      <p:cNvPicPr/>
                      <p:nvPr/>
                    </p:nvPicPr>
                    <p:blipFill>
                      <a:blip r:embed="rId7"/>
                      <a:stretch>
                        <a:fillRect/>
                      </a:stretch>
                    </p:blipFill>
                    <p:spPr>
                      <a:xfrm>
                        <a:off x="2517106" y="4597601"/>
                        <a:ext cx="2163674" cy="270459"/>
                      </a:xfrm>
                      <a:prstGeom prst="rect">
                        <a:avLst/>
                      </a:prstGeom>
                    </p:spPr>
                  </p:pic>
                </p:oleObj>
              </mc:Fallback>
            </mc:AlternateContent>
          </a:graphicData>
        </a:graphic>
      </p:graphicFrame>
      <p:sp>
        <p:nvSpPr>
          <p:cNvPr id="409" name="Text placeholder 5"/>
          <p:cNvSpPr txBox="1">
            <a:spLocks noGrp="1"/>
          </p:cNvSpPr>
          <p:nvPr>
            <p:ph type="body" idx="3"/>
          </p:nvPr>
        </p:nvSpPr>
        <p:spPr>
          <a:xfrm>
            <a:off x="457200" y="5198001"/>
            <a:ext cx="2133600" cy="371687"/>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chemeClr val="dk1"/>
                </a:solidFill>
                <a:latin typeface="+mn-lt"/>
                <a:sym typeface="Arial"/>
              </a:rPr>
              <a:t>For a sample</a:t>
            </a:r>
            <a:r>
              <a:rPr lang="en-US" sz="2400" b="0" i="0" u="none" strike="noStrike" cap="none" dirty="0">
                <a:solidFill>
                  <a:schemeClr val="dk1"/>
                </a:solidFill>
                <a:latin typeface="+mn-lt"/>
                <a:sym typeface="Arial"/>
              </a:rPr>
              <a:t>:</a:t>
            </a:r>
            <a:endParaRPr dirty="0">
              <a:latin typeface="+mn-lt"/>
            </a:endParaRPr>
          </a:p>
        </p:txBody>
      </p:sp>
      <p:graphicFrame>
        <p:nvGraphicFramePr>
          <p:cNvPr id="6" name="Object 5" descr="s = square root of start fraction summation of left parenthesis x sub i minus x bar right parenthesis squared from i = 1 to lower n over lower n minus 1 end fraction, This equation is labeled, 4.10"/>
          <p:cNvGraphicFramePr>
            <a:graphicFrameLocks noChangeAspect="1"/>
          </p:cNvGraphicFramePr>
          <p:nvPr>
            <p:extLst>
              <p:ext uri="{D42A27DB-BD31-4B8C-83A1-F6EECF244321}">
                <p14:modId xmlns:p14="http://schemas.microsoft.com/office/powerpoint/2010/main" val="3260261889"/>
              </p:ext>
            </p:extLst>
          </p:nvPr>
        </p:nvGraphicFramePr>
        <p:xfrm>
          <a:off x="3112660" y="5103865"/>
          <a:ext cx="1892300" cy="660400"/>
        </p:xfrm>
        <a:graphic>
          <a:graphicData uri="http://schemas.openxmlformats.org/presentationml/2006/ole">
            <mc:AlternateContent xmlns:mc="http://schemas.openxmlformats.org/markup-compatibility/2006">
              <mc:Choice xmlns:v="urn:schemas-microsoft-com:vml" Requires="v">
                <p:oleObj spid="_x0000_s93925" name="Equation" r:id="rId8" imgW="1892160" imgH="660240" progId="Equation.DSMT4">
                  <p:embed/>
                </p:oleObj>
              </mc:Choice>
              <mc:Fallback>
                <p:oleObj name="Equation" r:id="rId8" imgW="1892160" imgH="660240" progId="Equation.DSMT4">
                  <p:embed/>
                  <p:pic>
                    <p:nvPicPr>
                      <p:cNvPr id="0" name=""/>
                      <p:cNvPicPr/>
                      <p:nvPr/>
                    </p:nvPicPr>
                    <p:blipFill>
                      <a:blip r:embed="rId9"/>
                      <a:stretch>
                        <a:fillRect/>
                      </a:stretch>
                    </p:blipFill>
                    <p:spPr>
                      <a:xfrm>
                        <a:off x="3112660" y="5103865"/>
                        <a:ext cx="1892300" cy="660400"/>
                      </a:xfrm>
                      <a:prstGeom prst="rect">
                        <a:avLst/>
                      </a:prstGeom>
                    </p:spPr>
                  </p:pic>
                </p:oleObj>
              </mc:Fallback>
            </mc:AlternateContent>
          </a:graphicData>
        </a:graphic>
      </p:graphicFrame>
      <p:sp>
        <p:nvSpPr>
          <p:cNvPr id="411" name="Text placeholder 6"/>
          <p:cNvSpPr txBox="1">
            <a:spLocks noGrp="1"/>
          </p:cNvSpPr>
          <p:nvPr>
            <p:ph type="body" idx="5"/>
          </p:nvPr>
        </p:nvSpPr>
        <p:spPr>
          <a:xfrm>
            <a:off x="457200" y="5897714"/>
            <a:ext cx="1752600" cy="378448"/>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ts val="2000"/>
              <a:buFont typeface="Arial"/>
              <a:buChar char="–"/>
            </a:pPr>
            <a:r>
              <a:rPr lang="en-US" sz="2000" b="0" i="0" u="none" strike="noStrike" cap="none" dirty="0">
                <a:solidFill>
                  <a:schemeClr val="dk1"/>
                </a:solidFill>
                <a:latin typeface="+mn-lt"/>
                <a:ea typeface="Arial"/>
                <a:cs typeface="Arial"/>
                <a:sym typeface="Arial"/>
              </a:rPr>
              <a:t>In Excel:</a:t>
            </a:r>
            <a:endParaRPr sz="2000" b="0" i="0" u="none" strike="noStrike" cap="none" dirty="0">
              <a:solidFill>
                <a:schemeClr val="dk1"/>
              </a:solidFill>
              <a:latin typeface="+mn-lt"/>
              <a:ea typeface="Arial"/>
              <a:cs typeface="Arial"/>
              <a:sym typeface="Arial"/>
            </a:endParaRPr>
          </a:p>
        </p:txBody>
      </p:sp>
      <p:graphicFrame>
        <p:nvGraphicFramePr>
          <p:cNvPr id="7" name="Object 6" descr=" = S T D E V period S left parenthesis data range right parenthesis"/>
          <p:cNvGraphicFramePr>
            <a:graphicFrameLocks noChangeAspect="1"/>
          </p:cNvGraphicFramePr>
          <p:nvPr>
            <p:extLst>
              <p:ext uri="{D42A27DB-BD31-4B8C-83A1-F6EECF244321}">
                <p14:modId xmlns:p14="http://schemas.microsoft.com/office/powerpoint/2010/main" val="3496531070"/>
              </p:ext>
            </p:extLst>
          </p:nvPr>
        </p:nvGraphicFramePr>
        <p:xfrm>
          <a:off x="2572669" y="6052642"/>
          <a:ext cx="1788160" cy="223520"/>
        </p:xfrm>
        <a:graphic>
          <a:graphicData uri="http://schemas.openxmlformats.org/presentationml/2006/ole">
            <mc:AlternateContent xmlns:mc="http://schemas.openxmlformats.org/markup-compatibility/2006">
              <mc:Choice xmlns:v="urn:schemas-microsoft-com:vml" Requires="v">
                <p:oleObj spid="_x0000_s93926" name="Equation" r:id="rId10" imgW="1625400" imgH="203040" progId="Equation.DSMT4">
                  <p:embed/>
                </p:oleObj>
              </mc:Choice>
              <mc:Fallback>
                <p:oleObj name="Equation" r:id="rId10" imgW="1625400" imgH="203040" progId="Equation.DSMT4">
                  <p:embed/>
                  <p:pic>
                    <p:nvPicPr>
                      <p:cNvPr id="0" name=""/>
                      <p:cNvPicPr/>
                      <p:nvPr/>
                    </p:nvPicPr>
                    <p:blipFill>
                      <a:blip r:embed="rId11"/>
                      <a:stretch>
                        <a:fillRect/>
                      </a:stretch>
                    </p:blipFill>
                    <p:spPr>
                      <a:xfrm>
                        <a:off x="2572669" y="6052642"/>
                        <a:ext cx="1788160" cy="22352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4.22: </a:t>
            </a:r>
            <a:r>
              <a:rPr lang="en-US" sz="3600" b="1" i="0" u="none" strike="noStrike" cap="none" dirty="0">
                <a:solidFill>
                  <a:srgbClr val="007FA3"/>
                </a:solidFill>
                <a:latin typeface="+mj-lt"/>
                <a:ea typeface="Arial"/>
                <a:cs typeface="Arial"/>
                <a:sym typeface="Arial"/>
              </a:rPr>
              <a:t>Computing the Standard Deviation</a:t>
            </a:r>
            <a:endParaRPr sz="3600" b="1" i="0" u="none" strike="noStrike" cap="none" dirty="0">
              <a:solidFill>
                <a:srgbClr val="007FA3"/>
              </a:solidFill>
              <a:latin typeface="+mj-lt"/>
              <a:ea typeface="Arial"/>
              <a:cs typeface="Arial"/>
              <a:sym typeface="Arial"/>
            </a:endParaRPr>
          </a:p>
        </p:txBody>
      </p:sp>
      <p:sp>
        <p:nvSpPr>
          <p:cNvPr id="419" name="Text placeholder 2"/>
          <p:cNvSpPr txBox="1">
            <a:spLocks noGrp="1"/>
          </p:cNvSpPr>
          <p:nvPr>
            <p:ph type="body" idx="1"/>
          </p:nvPr>
        </p:nvSpPr>
        <p:spPr>
          <a:xfrm>
            <a:off x="457200" y="1600201"/>
            <a:ext cx="8229600" cy="1429476"/>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u="none" strike="noStrike" cap="none" dirty="0">
                <a:solidFill>
                  <a:srgbClr val="000000"/>
                </a:solidFill>
                <a:latin typeface="+mn-lt"/>
                <a:sym typeface="Arial"/>
              </a:rPr>
              <a:t>Purchase Orders </a:t>
            </a:r>
            <a:r>
              <a:rPr lang="en-US" sz="2400" b="0" i="0" u="none" strike="noStrike" cap="none" dirty="0">
                <a:solidFill>
                  <a:srgbClr val="000000"/>
                </a:solidFill>
                <a:latin typeface="+mn-lt"/>
                <a:sym typeface="Arial"/>
              </a:rPr>
              <a:t>Cost per order data</a:t>
            </a:r>
            <a:endParaRPr sz="2400" dirty="0">
              <a:latin typeface="+mn-lt"/>
            </a:endParaRPr>
          </a:p>
          <a:p>
            <a:pPr marL="256032" marR="0" lvl="0" indent="-256032"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Using the results of Example </a:t>
            </a:r>
            <a:r>
              <a:rPr lang="en-US" sz="2400" b="0" i="0" u="none" strike="noStrike" cap="none" dirty="0" smtClean="0">
                <a:solidFill>
                  <a:srgbClr val="000000"/>
                </a:solidFill>
                <a:latin typeface="+mn-lt"/>
                <a:sym typeface="Arial"/>
              </a:rPr>
              <a:t>4.21, </a:t>
            </a:r>
            <a:r>
              <a:rPr lang="en-US" sz="2400" b="0" i="0" u="none" strike="noStrike" cap="none" dirty="0">
                <a:solidFill>
                  <a:srgbClr val="000000"/>
                </a:solidFill>
                <a:latin typeface="+mn-lt"/>
                <a:sym typeface="Arial"/>
              </a:rPr>
              <a:t>take the square root of the variance:</a:t>
            </a:r>
            <a:endParaRPr sz="2400" b="0" i="0" u="none" strike="noStrike" cap="none" dirty="0">
              <a:solidFill>
                <a:srgbClr val="000000"/>
              </a:solidFill>
              <a:latin typeface="+mn-lt"/>
              <a:sym typeface="Arial"/>
            </a:endParaRPr>
          </a:p>
        </p:txBody>
      </p:sp>
      <p:graphicFrame>
        <p:nvGraphicFramePr>
          <p:cNvPr id="2" name="Object 1" descr="square root of 890,594,573.82 = $29,842.8312."/>
          <p:cNvGraphicFramePr>
            <a:graphicFrameLocks noChangeAspect="1"/>
          </p:cNvGraphicFramePr>
          <p:nvPr>
            <p:extLst>
              <p:ext uri="{D42A27DB-BD31-4B8C-83A1-F6EECF244321}">
                <p14:modId xmlns:p14="http://schemas.microsoft.com/office/powerpoint/2010/main" val="1550010360"/>
              </p:ext>
            </p:extLst>
          </p:nvPr>
        </p:nvGraphicFramePr>
        <p:xfrm>
          <a:off x="1563484" y="3392538"/>
          <a:ext cx="4207280" cy="470226"/>
        </p:xfrm>
        <a:graphic>
          <a:graphicData uri="http://schemas.openxmlformats.org/presentationml/2006/ole">
            <mc:AlternateContent xmlns:mc="http://schemas.openxmlformats.org/markup-compatibility/2006">
              <mc:Choice xmlns:v="urn:schemas-microsoft-com:vml" Requires="v">
                <p:oleObj spid="_x0000_s73554" name="Equation" r:id="rId4" imgW="2158920" imgH="241200" progId="Equation.DSMT4">
                  <p:embed/>
                </p:oleObj>
              </mc:Choice>
              <mc:Fallback>
                <p:oleObj name="Equation" r:id="rId4" imgW="2158920" imgH="241200" progId="Equation.DSMT4">
                  <p:embed/>
                  <p:pic>
                    <p:nvPicPr>
                      <p:cNvPr id="0" name=""/>
                      <p:cNvPicPr/>
                      <p:nvPr/>
                    </p:nvPicPr>
                    <p:blipFill>
                      <a:blip r:embed="rId5"/>
                      <a:stretch>
                        <a:fillRect/>
                      </a:stretch>
                    </p:blipFill>
                    <p:spPr>
                      <a:xfrm>
                        <a:off x="1563484" y="3392538"/>
                        <a:ext cx="4207280" cy="470226"/>
                      </a:xfrm>
                      <a:prstGeom prst="rect">
                        <a:avLst/>
                      </a:prstGeom>
                    </p:spPr>
                  </p:pic>
                </p:oleObj>
              </mc:Fallback>
            </mc:AlternateContent>
          </a:graphicData>
        </a:graphic>
      </p:graphicFrame>
      <p:sp>
        <p:nvSpPr>
          <p:cNvPr id="421" name="Text placeholder 3"/>
          <p:cNvSpPr txBox="1">
            <a:spLocks noGrp="1"/>
          </p:cNvSpPr>
          <p:nvPr>
            <p:ph type="body" idx="2"/>
          </p:nvPr>
        </p:nvSpPr>
        <p:spPr>
          <a:xfrm>
            <a:off x="452718" y="4426532"/>
            <a:ext cx="5262282" cy="526672"/>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Alternatively, </a:t>
            </a:r>
            <a:r>
              <a:rPr lang="en-US" sz="2400" b="0" i="0" u="none" strike="noStrike" cap="none" dirty="0" smtClean="0">
                <a:solidFill>
                  <a:srgbClr val="000000"/>
                </a:solidFill>
                <a:latin typeface="+mn-lt"/>
                <a:ea typeface="Arial"/>
                <a:cs typeface="Arial"/>
                <a:sym typeface="Arial"/>
              </a:rPr>
              <a:t>use the Excel function </a:t>
            </a:r>
            <a:endParaRPr sz="2400" b="0" i="0" u="none" strike="noStrike" cap="none" dirty="0">
              <a:solidFill>
                <a:srgbClr val="000000"/>
              </a:solidFill>
              <a:latin typeface="+mn-lt"/>
              <a:ea typeface="Arial"/>
              <a:cs typeface="Arial"/>
              <a:sym typeface="Arial"/>
            </a:endParaRPr>
          </a:p>
        </p:txBody>
      </p:sp>
      <p:graphicFrame>
        <p:nvGraphicFramePr>
          <p:cNvPr id="3" name="Object 2" descr="equals S T D E V period S left parenthesis B 2 colon B 95 right parenthesis."/>
          <p:cNvGraphicFramePr>
            <a:graphicFrameLocks noChangeAspect="1"/>
          </p:cNvGraphicFramePr>
          <p:nvPr>
            <p:extLst>
              <p:ext uri="{D42A27DB-BD31-4B8C-83A1-F6EECF244321}">
                <p14:modId xmlns:p14="http://schemas.microsoft.com/office/powerpoint/2010/main" val="3116618329"/>
              </p:ext>
            </p:extLst>
          </p:nvPr>
        </p:nvGraphicFramePr>
        <p:xfrm>
          <a:off x="6052368" y="4678803"/>
          <a:ext cx="2026753" cy="297505"/>
        </p:xfrm>
        <a:graphic>
          <a:graphicData uri="http://schemas.openxmlformats.org/presentationml/2006/ole">
            <mc:AlternateContent xmlns:mc="http://schemas.openxmlformats.org/markup-compatibility/2006">
              <mc:Choice xmlns:v="urn:schemas-microsoft-com:vml" Requires="v">
                <p:oleObj spid="_x0000_s73555" name="Equation" r:id="rId6" imgW="1384200" imgH="203040" progId="Equation.DSMT4">
                  <p:embed/>
                </p:oleObj>
              </mc:Choice>
              <mc:Fallback>
                <p:oleObj name="Equation" r:id="rId6" imgW="1384200" imgH="203040" progId="Equation.DSMT4">
                  <p:embed/>
                  <p:pic>
                    <p:nvPicPr>
                      <p:cNvPr id="0" name=""/>
                      <p:cNvPicPr/>
                      <p:nvPr/>
                    </p:nvPicPr>
                    <p:blipFill>
                      <a:blip r:embed="rId7"/>
                      <a:stretch>
                        <a:fillRect/>
                      </a:stretch>
                    </p:blipFill>
                    <p:spPr>
                      <a:xfrm>
                        <a:off x="6052368" y="4678803"/>
                        <a:ext cx="2026753" cy="29750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Standard Deviation as a Measure of Risk</a:t>
            </a:r>
            <a:endParaRPr sz="3600" b="1" i="0" u="none" strike="noStrike" cap="none" dirty="0">
              <a:solidFill>
                <a:srgbClr val="007FA3"/>
              </a:solidFill>
              <a:latin typeface="+mj-lt"/>
              <a:ea typeface="Arial"/>
              <a:cs typeface="Arial"/>
              <a:sym typeface="Arial"/>
            </a:endParaRPr>
          </a:p>
        </p:txBody>
      </p:sp>
      <p:sp>
        <p:nvSpPr>
          <p:cNvPr id="430" name="Text placeholder 2"/>
          <p:cNvSpPr txBox="1">
            <a:spLocks noGrp="1"/>
          </p:cNvSpPr>
          <p:nvPr>
            <p:ph type="body" idx="1"/>
          </p:nvPr>
        </p:nvSpPr>
        <p:spPr>
          <a:xfrm>
            <a:off x="457200" y="1600201"/>
            <a:ext cx="2819400" cy="6095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u="none" strike="noStrike" cap="none" dirty="0">
                <a:solidFill>
                  <a:srgbClr val="000000"/>
                </a:solidFill>
                <a:latin typeface="+mn-lt"/>
                <a:ea typeface="Arial"/>
                <a:cs typeface="Arial"/>
                <a:sym typeface="Arial"/>
              </a:rPr>
              <a:t>Excel file: Closing Stock Prices</a:t>
            </a:r>
            <a:endParaRPr sz="2000" b="0" u="none" strike="noStrike" cap="none" dirty="0">
              <a:solidFill>
                <a:srgbClr val="000000"/>
              </a:solidFill>
              <a:latin typeface="+mn-lt"/>
              <a:ea typeface="Arial"/>
              <a:cs typeface="Arial"/>
              <a:sym typeface="Arial"/>
            </a:endParaRPr>
          </a:p>
        </p:txBody>
      </p:sp>
      <p:sp>
        <p:nvSpPr>
          <p:cNvPr id="432" name="Text placeholder 3"/>
          <p:cNvSpPr txBox="1">
            <a:spLocks noGrp="1"/>
          </p:cNvSpPr>
          <p:nvPr>
            <p:ph type="body" idx="2"/>
          </p:nvPr>
        </p:nvSpPr>
        <p:spPr>
          <a:xfrm>
            <a:off x="457200" y="2432336"/>
            <a:ext cx="3200400" cy="290166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000" b="0" i="0" u="none" strike="noStrike" cap="none" dirty="0">
                <a:solidFill>
                  <a:srgbClr val="000000"/>
                </a:solidFill>
                <a:latin typeface="+mn-lt"/>
                <a:sym typeface="Arial"/>
              </a:rPr>
              <a:t>Intel (I</a:t>
            </a:r>
            <a:r>
              <a:rPr lang="en-US" sz="100" b="0" i="0" u="none" strike="noStrike" cap="none" dirty="0">
                <a:solidFill>
                  <a:srgbClr val="000000"/>
                </a:solidFill>
                <a:latin typeface="+mn-lt"/>
                <a:sym typeface="Arial"/>
              </a:rPr>
              <a:t> </a:t>
            </a:r>
            <a:r>
              <a:rPr lang="en-US" sz="2000" b="0" i="0" u="none" strike="noStrike" cap="none" dirty="0">
                <a:solidFill>
                  <a:srgbClr val="000000"/>
                </a:solidFill>
                <a:latin typeface="+mn-lt"/>
                <a:sym typeface="Arial"/>
              </a:rPr>
              <a:t>N</a:t>
            </a:r>
            <a:r>
              <a:rPr lang="en-US" sz="100" b="0" i="0" u="none" strike="noStrike" cap="none" dirty="0">
                <a:solidFill>
                  <a:srgbClr val="000000"/>
                </a:solidFill>
                <a:latin typeface="+mn-lt"/>
                <a:sym typeface="Arial"/>
              </a:rPr>
              <a:t> </a:t>
            </a:r>
            <a:r>
              <a:rPr lang="en-US" sz="2000" b="0" i="0" u="none" strike="noStrike" cap="none" dirty="0">
                <a:solidFill>
                  <a:srgbClr val="000000"/>
                </a:solidFill>
                <a:latin typeface="+mn-lt"/>
                <a:sym typeface="Arial"/>
              </a:rPr>
              <a:t>T</a:t>
            </a:r>
            <a:r>
              <a:rPr lang="en-US" sz="100" b="0" i="0" u="none" strike="noStrike" cap="none" dirty="0">
                <a:solidFill>
                  <a:srgbClr val="000000"/>
                </a:solidFill>
                <a:latin typeface="+mn-lt"/>
                <a:sym typeface="Arial"/>
              </a:rPr>
              <a:t> </a:t>
            </a:r>
            <a:r>
              <a:rPr lang="en-US" sz="2000" b="0" i="0" u="none" strike="noStrike" cap="none" dirty="0">
                <a:solidFill>
                  <a:srgbClr val="000000"/>
                </a:solidFill>
                <a:latin typeface="+mn-lt"/>
                <a:sym typeface="Arial"/>
              </a:rPr>
              <a:t>C):</a:t>
            </a:r>
            <a:endParaRPr sz="2000" dirty="0">
              <a:latin typeface="+mn-lt"/>
            </a:endParaRPr>
          </a:p>
          <a:p>
            <a:pPr marL="0" marR="0" lvl="0" indent="0" algn="l" rtl="0">
              <a:spcBef>
                <a:spcPts val="0"/>
              </a:spcBef>
              <a:spcAft>
                <a:spcPts val="0"/>
              </a:spcAft>
              <a:buClr>
                <a:srgbClr val="007FA3"/>
              </a:buClr>
              <a:buSzPts val="2400"/>
              <a:buFont typeface="Arial"/>
              <a:buNone/>
            </a:pPr>
            <a:r>
              <a:rPr lang="en-US" sz="2000" b="0" i="0" u="none" strike="noStrike" cap="none" dirty="0">
                <a:solidFill>
                  <a:srgbClr val="000000"/>
                </a:solidFill>
                <a:latin typeface="+mn-lt"/>
                <a:sym typeface="Arial"/>
              </a:rPr>
              <a:t>Mean = $18.81</a:t>
            </a:r>
            <a:endParaRPr sz="2000" dirty="0">
              <a:latin typeface="+mn-lt"/>
            </a:endParaRPr>
          </a:p>
          <a:p>
            <a:pPr marL="0" marR="0" lvl="0" indent="0" algn="l" rtl="0">
              <a:spcBef>
                <a:spcPts val="0"/>
              </a:spcBef>
              <a:spcAft>
                <a:spcPts val="0"/>
              </a:spcAft>
              <a:buClr>
                <a:srgbClr val="007FA3"/>
              </a:buClr>
              <a:buSzPts val="2400"/>
              <a:buFont typeface="Arial"/>
              <a:buNone/>
            </a:pPr>
            <a:r>
              <a:rPr lang="en-US" sz="2000" b="0" i="0" u="none" strike="noStrike" cap="none" dirty="0">
                <a:solidFill>
                  <a:srgbClr val="000000"/>
                </a:solidFill>
                <a:latin typeface="+mn-lt"/>
                <a:sym typeface="Arial"/>
              </a:rPr>
              <a:t>Standard deviation = $0.50</a:t>
            </a:r>
            <a:endParaRPr sz="2000" dirty="0">
              <a:latin typeface="+mn-lt"/>
            </a:endParaRPr>
          </a:p>
          <a:p>
            <a:pPr marL="0" marR="0" lvl="0" indent="0" algn="l" rtl="0">
              <a:spcBef>
                <a:spcPts val="1200"/>
              </a:spcBef>
              <a:spcAft>
                <a:spcPts val="0"/>
              </a:spcAft>
              <a:buClr>
                <a:srgbClr val="007FA3"/>
              </a:buClr>
              <a:buSzPts val="2400"/>
              <a:buFont typeface="Arial"/>
              <a:buNone/>
            </a:pPr>
            <a:r>
              <a:rPr lang="en-US" sz="2000" b="0" i="0" u="none" strike="noStrike" cap="none" dirty="0">
                <a:solidFill>
                  <a:srgbClr val="000000"/>
                </a:solidFill>
                <a:latin typeface="+mn-lt"/>
                <a:sym typeface="Arial"/>
              </a:rPr>
              <a:t>General Electric (G</a:t>
            </a:r>
            <a:r>
              <a:rPr lang="en-US" sz="100" b="0" i="0" u="none" strike="noStrike" cap="none" dirty="0">
                <a:solidFill>
                  <a:srgbClr val="000000"/>
                </a:solidFill>
                <a:latin typeface="+mn-lt"/>
                <a:sym typeface="Arial"/>
              </a:rPr>
              <a:t> </a:t>
            </a:r>
            <a:r>
              <a:rPr lang="en-US" sz="2000" b="0" i="0" u="none" strike="noStrike" cap="none" dirty="0">
                <a:solidFill>
                  <a:srgbClr val="000000"/>
                </a:solidFill>
                <a:latin typeface="+mn-lt"/>
                <a:sym typeface="Arial"/>
              </a:rPr>
              <a:t>E):</a:t>
            </a:r>
            <a:endParaRPr sz="2000" dirty="0">
              <a:latin typeface="+mn-lt"/>
            </a:endParaRPr>
          </a:p>
          <a:p>
            <a:pPr marL="0" marR="0" lvl="0" indent="0" algn="l" rtl="0">
              <a:spcBef>
                <a:spcPts val="400"/>
              </a:spcBef>
              <a:spcAft>
                <a:spcPts val="0"/>
              </a:spcAft>
              <a:buClr>
                <a:srgbClr val="007FA3"/>
              </a:buClr>
              <a:buSzPts val="2400"/>
              <a:buFont typeface="Arial"/>
              <a:buNone/>
            </a:pPr>
            <a:r>
              <a:rPr lang="en-US" sz="2000" b="0" i="0" u="none" strike="noStrike" cap="none" dirty="0">
                <a:solidFill>
                  <a:srgbClr val="000000"/>
                </a:solidFill>
                <a:latin typeface="+mn-lt"/>
                <a:sym typeface="Arial"/>
              </a:rPr>
              <a:t>Mean = $16.19</a:t>
            </a:r>
            <a:endParaRPr sz="2000" dirty="0">
              <a:latin typeface="+mn-lt"/>
            </a:endParaRPr>
          </a:p>
          <a:p>
            <a:pPr marL="0" marR="0" lvl="0" indent="0" algn="l" rtl="0">
              <a:spcBef>
                <a:spcPts val="400"/>
              </a:spcBef>
              <a:spcAft>
                <a:spcPts val="0"/>
              </a:spcAft>
              <a:buClr>
                <a:srgbClr val="007FA3"/>
              </a:buClr>
              <a:buSzPts val="2400"/>
              <a:buFont typeface="Arial"/>
              <a:buNone/>
            </a:pPr>
            <a:r>
              <a:rPr lang="en-US" sz="2000" b="0" i="0" u="none" strike="noStrike" cap="none" dirty="0">
                <a:solidFill>
                  <a:srgbClr val="000000"/>
                </a:solidFill>
                <a:latin typeface="+mn-lt"/>
                <a:sym typeface="Arial"/>
              </a:rPr>
              <a:t>Standard deviation = $0.35</a:t>
            </a:r>
            <a:endParaRPr sz="2000" dirty="0">
              <a:latin typeface="+mn-lt"/>
            </a:endParaRPr>
          </a:p>
          <a:p>
            <a:pPr marL="0" marR="0" lvl="0" indent="0" algn="l" rtl="0">
              <a:spcBef>
                <a:spcPts val="1500"/>
              </a:spcBef>
              <a:spcAft>
                <a:spcPts val="0"/>
              </a:spcAft>
              <a:buClr>
                <a:srgbClr val="007FA3"/>
              </a:buClr>
              <a:buSzPts val="2400"/>
              <a:buFont typeface="Arial"/>
              <a:buNone/>
            </a:pPr>
            <a:r>
              <a:rPr lang="en-US" sz="2000" b="0" i="0" u="none" strike="noStrike" cap="none" dirty="0">
                <a:solidFill>
                  <a:srgbClr val="000000"/>
                </a:solidFill>
                <a:latin typeface="+mn-lt"/>
                <a:sym typeface="Arial"/>
              </a:rPr>
              <a:t>I</a:t>
            </a:r>
            <a:r>
              <a:rPr lang="en-US" sz="100" b="0" i="0" u="none" strike="noStrike" cap="none" dirty="0">
                <a:solidFill>
                  <a:srgbClr val="000000"/>
                </a:solidFill>
                <a:latin typeface="+mn-lt"/>
                <a:sym typeface="Arial"/>
              </a:rPr>
              <a:t> </a:t>
            </a:r>
            <a:r>
              <a:rPr lang="en-US" sz="2000" b="0" i="0" u="none" strike="noStrike" cap="none" dirty="0">
                <a:solidFill>
                  <a:srgbClr val="000000"/>
                </a:solidFill>
                <a:latin typeface="+mn-lt"/>
                <a:sym typeface="Arial"/>
              </a:rPr>
              <a:t>N</a:t>
            </a:r>
            <a:r>
              <a:rPr lang="en-US" sz="100" b="0" i="0" u="none" strike="noStrike" cap="none" dirty="0">
                <a:solidFill>
                  <a:srgbClr val="000000"/>
                </a:solidFill>
                <a:latin typeface="+mn-lt"/>
                <a:sym typeface="Arial"/>
              </a:rPr>
              <a:t> </a:t>
            </a:r>
            <a:r>
              <a:rPr lang="en-US" sz="2000" b="0" i="0" u="none" strike="noStrike" cap="none" dirty="0">
                <a:solidFill>
                  <a:srgbClr val="000000"/>
                </a:solidFill>
                <a:latin typeface="+mn-lt"/>
                <a:sym typeface="Arial"/>
              </a:rPr>
              <a:t>T</a:t>
            </a:r>
            <a:r>
              <a:rPr lang="en-US" sz="100" b="0" i="0" u="none" strike="noStrike" cap="none" dirty="0">
                <a:solidFill>
                  <a:srgbClr val="000000"/>
                </a:solidFill>
                <a:latin typeface="+mn-lt"/>
                <a:sym typeface="Arial"/>
              </a:rPr>
              <a:t> </a:t>
            </a:r>
            <a:r>
              <a:rPr lang="en-US" sz="2000" b="0" i="0" u="none" strike="noStrike" cap="none" dirty="0">
                <a:solidFill>
                  <a:srgbClr val="000000"/>
                </a:solidFill>
                <a:latin typeface="+mn-lt"/>
                <a:sym typeface="Arial"/>
              </a:rPr>
              <a:t>C is a higher risk investment than G</a:t>
            </a:r>
            <a:r>
              <a:rPr lang="en-US" sz="100" b="0" i="0" u="none" strike="noStrike" cap="none" dirty="0">
                <a:solidFill>
                  <a:srgbClr val="000000"/>
                </a:solidFill>
                <a:latin typeface="+mn-lt"/>
                <a:sym typeface="Arial"/>
              </a:rPr>
              <a:t> </a:t>
            </a:r>
            <a:r>
              <a:rPr lang="en-US" sz="2000" b="0" i="0" u="none" strike="noStrike" cap="none" dirty="0">
                <a:solidFill>
                  <a:srgbClr val="000000"/>
                </a:solidFill>
                <a:latin typeface="+mn-lt"/>
                <a:sym typeface="Arial"/>
              </a:rPr>
              <a:t>E.</a:t>
            </a:r>
            <a:endParaRPr sz="2000" b="0" i="0" u="none" strike="noStrike" cap="none" dirty="0">
              <a:solidFill>
                <a:srgbClr val="000000"/>
              </a:solidFill>
              <a:latin typeface="+mn-lt"/>
              <a:sym typeface="Arial"/>
            </a:endParaRPr>
          </a:p>
        </p:txBody>
      </p:sp>
      <p:pic>
        <p:nvPicPr>
          <p:cNvPr id="2" name="Picture 1" descr="An Excel table titled, Closing Stock Prices has 20 rows from row 4 to row 23 and 6 columns from A to F. The columns headings in row 3 from left to right are as follows. Date, I B M, I N T C, C S C O, G E, D J Industrials Index. The row entries are as follows. Row 4. September 3, 20 10, $127.58, $18.43, $21.04, $15.39, 10447.93. Row 5. September 7, 20 10, $125.95, $18.12, $20.58, $15.44, 10340.69. Row 6. September 8, 20 10, $126.08, $17.90, $20.64, $15.70, 10387.01. Row 7. September 9, 20 10, S126.36, $18.00, $20.61, $15.91, 10415.24. Row 8. September 10, 20 10, $127.99, $17.97, $20.62, $15.981, 10462.77. Row 9. September 13, 20 10, $129.61, $18.56, $21.26, $16.25, 10544.13. Row 10. September 14, 20 10, $128.85, $18.74, $21.45, $16.16, 10526.49. Row 11. September 15, 20 10, $129.43, $18.72, $21.59, $16.34, 10572.73. Row 12. September 16, 20 10, $129.67, $18.97, $21.93, $16.23, 10594.83. Row 13. September 17, 20 10, $130.19, $18.81, $21.86, $16.29, 10607.85. Row 14. September 20, 20 10, $131.791, $18.93, $21.75, $16.55, 10753.62. Row 15. September 21, 20 10, $131.98, $19.14, $21.64, $16.52, 10761.03. Row 16. September 22, 20 10, $132.57, $19.01, $21.67, $16.50, 10739.31. Row 17. September 23, 20 10, $131.67, $18.98/, $21.53, $16.14, 10662.42. Row 18. September 24, 20 10, $134.11, $19.42, $22.09, $16.66, 10860.26. Row 19. September 27, 20 10, $134.65, $19.24, $22.11, $16.43, 10812.04. Row 20. September 28, 20 10, $134.89, $19.51, $21.86, $16.44, 10858.14. Row 21. September 29, 20 10, $135.48, $19.24, $21.87, $16.36, 10835.28. Row 22. September 30, 20 10, $134.14, $19.20, $21.90, $16.25, 10788.05. Row 23. October 1, 20 10, $135.64, $19.32, $21.91, $16.36, 10829.68."/>
          <p:cNvPicPr>
            <a:picLocks noChangeAspect="1"/>
          </p:cNvPicPr>
          <p:nvPr/>
        </p:nvPicPr>
        <p:blipFill>
          <a:blip r:embed="rId3"/>
          <a:stretch>
            <a:fillRect/>
          </a:stretch>
        </p:blipFill>
        <p:spPr>
          <a:xfrm>
            <a:off x="3946968" y="1616496"/>
            <a:ext cx="4450465" cy="3923947"/>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smtClean="0">
                <a:solidFill>
                  <a:srgbClr val="007FA3"/>
                </a:solidFill>
                <a:latin typeface="+mj-lt"/>
                <a:ea typeface="Arial"/>
                <a:cs typeface="Arial"/>
                <a:sym typeface="Arial"/>
              </a:rPr>
              <a:t>Chebyshev’s </a:t>
            </a:r>
            <a:r>
              <a:rPr lang="en-US" sz="3600" b="1" i="0" u="none" strike="noStrike" cap="none" dirty="0">
                <a:solidFill>
                  <a:srgbClr val="007FA3"/>
                </a:solidFill>
                <a:latin typeface="+mj-lt"/>
                <a:ea typeface="Arial"/>
                <a:cs typeface="Arial"/>
                <a:sym typeface="Arial"/>
              </a:rPr>
              <a:t>Theorem</a:t>
            </a:r>
            <a:endParaRPr sz="3600" b="1" i="0" u="none" strike="noStrike" cap="none" dirty="0">
              <a:solidFill>
                <a:srgbClr val="007FA3"/>
              </a:solidFill>
              <a:latin typeface="+mj-lt"/>
              <a:ea typeface="Arial"/>
              <a:cs typeface="Arial"/>
              <a:sym typeface="Arial"/>
            </a:endParaRPr>
          </a:p>
        </p:txBody>
      </p:sp>
      <p:sp>
        <p:nvSpPr>
          <p:cNvPr id="438" name="Text placeholder 2"/>
          <p:cNvSpPr txBox="1">
            <a:spLocks noGrp="1"/>
          </p:cNvSpPr>
          <p:nvPr>
            <p:ph type="body" idx="1"/>
          </p:nvPr>
        </p:nvSpPr>
        <p:spPr>
          <a:xfrm>
            <a:off x="457200" y="1599512"/>
            <a:ext cx="6321669" cy="569714"/>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ea typeface="Arial"/>
                <a:cs typeface="Arial"/>
                <a:sym typeface="Arial"/>
              </a:rPr>
              <a:t>For any data set, the proportion of values that lie</a:t>
            </a:r>
            <a:endParaRPr sz="2200" b="0" i="0" u="none" strike="noStrike" cap="none" dirty="0">
              <a:solidFill>
                <a:schemeClr val="dk1"/>
              </a:solidFill>
              <a:latin typeface="+mn-lt"/>
              <a:ea typeface="Arial"/>
              <a:cs typeface="Arial"/>
              <a:sym typeface="Arial"/>
            </a:endParaRPr>
          </a:p>
        </p:txBody>
      </p:sp>
      <p:sp>
        <p:nvSpPr>
          <p:cNvPr id="439" name="Text placeholder 3"/>
          <p:cNvSpPr txBox="1">
            <a:spLocks noGrp="1"/>
          </p:cNvSpPr>
          <p:nvPr>
            <p:ph type="body" idx="2"/>
          </p:nvPr>
        </p:nvSpPr>
        <p:spPr>
          <a:xfrm>
            <a:off x="7000533" y="1778160"/>
            <a:ext cx="919067" cy="33528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200" b="0" i="0" u="none" strike="noStrike" cap="none" dirty="0">
                <a:solidFill>
                  <a:srgbClr val="000000"/>
                </a:solidFill>
                <a:latin typeface="+mn-lt"/>
                <a:ea typeface="Arial"/>
                <a:cs typeface="Arial"/>
                <a:sym typeface="Arial"/>
              </a:rPr>
              <a:t>within</a:t>
            </a:r>
            <a:endParaRPr sz="2200" b="0" i="0" u="none" strike="noStrike" cap="none" dirty="0">
              <a:solidFill>
                <a:schemeClr val="dk1"/>
              </a:solidFill>
              <a:latin typeface="+mn-lt"/>
              <a:ea typeface="Arial"/>
              <a:cs typeface="Arial"/>
              <a:sym typeface="Arial"/>
            </a:endParaRPr>
          </a:p>
        </p:txBody>
      </p:sp>
      <p:graphicFrame>
        <p:nvGraphicFramePr>
          <p:cNvPr id="3" name="Object 2" descr="k left parenthesis k is greater than 1 right parenthesis"/>
          <p:cNvGraphicFramePr>
            <a:graphicFrameLocks noChangeAspect="1"/>
          </p:cNvGraphicFramePr>
          <p:nvPr>
            <p:extLst>
              <p:ext uri="{D42A27DB-BD31-4B8C-83A1-F6EECF244321}">
                <p14:modId xmlns:p14="http://schemas.microsoft.com/office/powerpoint/2010/main" val="647694879"/>
              </p:ext>
            </p:extLst>
          </p:nvPr>
        </p:nvGraphicFramePr>
        <p:xfrm>
          <a:off x="767817" y="2465395"/>
          <a:ext cx="838593" cy="327256"/>
        </p:xfrm>
        <a:graphic>
          <a:graphicData uri="http://schemas.openxmlformats.org/presentationml/2006/ole">
            <mc:AlternateContent xmlns:mc="http://schemas.openxmlformats.org/markup-compatibility/2006">
              <mc:Choice xmlns:v="urn:schemas-microsoft-com:vml" Requires="v">
                <p:oleObj spid="_x0000_s94850" name="Equation" r:id="rId4" imgW="520560" imgH="203040" progId="Equation.DSMT4">
                  <p:embed/>
                </p:oleObj>
              </mc:Choice>
              <mc:Fallback>
                <p:oleObj name="Equation" r:id="rId4" imgW="520560" imgH="203040" progId="Equation.DSMT4">
                  <p:embed/>
                  <p:pic>
                    <p:nvPicPr>
                      <p:cNvPr id="0" name=""/>
                      <p:cNvPicPr/>
                      <p:nvPr/>
                    </p:nvPicPr>
                    <p:blipFill>
                      <a:blip r:embed="rId5"/>
                      <a:stretch>
                        <a:fillRect/>
                      </a:stretch>
                    </p:blipFill>
                    <p:spPr>
                      <a:xfrm>
                        <a:off x="767817" y="2465395"/>
                        <a:ext cx="838593" cy="327256"/>
                      </a:xfrm>
                      <a:prstGeom prst="rect">
                        <a:avLst/>
                      </a:prstGeom>
                    </p:spPr>
                  </p:pic>
                </p:oleObj>
              </mc:Fallback>
            </mc:AlternateContent>
          </a:graphicData>
        </a:graphic>
      </p:graphicFrame>
      <p:sp>
        <p:nvSpPr>
          <p:cNvPr id="441" name="Text placeholder 4"/>
          <p:cNvSpPr txBox="1">
            <a:spLocks noGrp="1"/>
          </p:cNvSpPr>
          <p:nvPr>
            <p:ph type="body" idx="3"/>
          </p:nvPr>
        </p:nvSpPr>
        <p:spPr>
          <a:xfrm>
            <a:off x="1915433" y="2465740"/>
            <a:ext cx="5264770" cy="33528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200" b="0" i="0" u="none" strike="noStrike" cap="none" dirty="0">
                <a:solidFill>
                  <a:srgbClr val="000000"/>
                </a:solidFill>
                <a:latin typeface="+mn-lt"/>
                <a:ea typeface="Arial"/>
                <a:cs typeface="Arial"/>
                <a:sym typeface="Arial"/>
              </a:rPr>
              <a:t>standard deviations of the mean is</a:t>
            </a:r>
            <a:endParaRPr sz="2200" b="0" i="0" u="none" strike="noStrike" cap="none" dirty="0">
              <a:solidFill>
                <a:schemeClr val="dk1"/>
              </a:solidFill>
              <a:latin typeface="+mn-lt"/>
              <a:ea typeface="Arial"/>
              <a:cs typeface="Arial"/>
              <a:sym typeface="Arial"/>
            </a:endParaRPr>
          </a:p>
        </p:txBody>
      </p:sp>
      <p:sp>
        <p:nvSpPr>
          <p:cNvPr id="442" name="Text placeholder 5"/>
          <p:cNvSpPr txBox="1">
            <a:spLocks noGrp="1"/>
          </p:cNvSpPr>
          <p:nvPr>
            <p:ph type="body" idx="4"/>
          </p:nvPr>
        </p:nvSpPr>
        <p:spPr>
          <a:xfrm>
            <a:off x="764926" y="2991443"/>
            <a:ext cx="1187029" cy="33528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200" b="0" i="0" u="none" strike="noStrike" cap="none" dirty="0">
                <a:solidFill>
                  <a:srgbClr val="000000"/>
                </a:solidFill>
                <a:latin typeface="+mn-lt"/>
                <a:ea typeface="Arial"/>
                <a:cs typeface="Arial"/>
                <a:sym typeface="Arial"/>
              </a:rPr>
              <a:t>at least</a:t>
            </a:r>
            <a:endParaRPr sz="2200" b="0" i="0" u="none" strike="noStrike" cap="none" dirty="0">
              <a:solidFill>
                <a:schemeClr val="dk1"/>
              </a:solidFill>
              <a:latin typeface="+mn-lt"/>
              <a:ea typeface="Arial"/>
              <a:cs typeface="Arial"/>
              <a:sym typeface="Arial"/>
            </a:endParaRPr>
          </a:p>
        </p:txBody>
      </p:sp>
      <p:graphicFrame>
        <p:nvGraphicFramePr>
          <p:cNvPr id="4" name="Object 3" descr="1 minus start fraction 1 over k squared end fraction"/>
          <p:cNvGraphicFramePr>
            <a:graphicFrameLocks noChangeAspect="1"/>
          </p:cNvGraphicFramePr>
          <p:nvPr>
            <p:extLst>
              <p:ext uri="{D42A27DB-BD31-4B8C-83A1-F6EECF244321}">
                <p14:modId xmlns:p14="http://schemas.microsoft.com/office/powerpoint/2010/main" val="2877126053"/>
              </p:ext>
            </p:extLst>
          </p:nvPr>
        </p:nvGraphicFramePr>
        <p:xfrm>
          <a:off x="2121175" y="2899802"/>
          <a:ext cx="576417" cy="576417"/>
        </p:xfrm>
        <a:graphic>
          <a:graphicData uri="http://schemas.openxmlformats.org/presentationml/2006/ole">
            <mc:AlternateContent xmlns:mc="http://schemas.openxmlformats.org/markup-compatibility/2006">
              <mc:Choice xmlns:v="urn:schemas-microsoft-com:vml" Requires="v">
                <p:oleObj spid="_x0000_s94851" name="Equation" r:id="rId6" imgW="393480" imgH="393480" progId="Equation.DSMT4">
                  <p:embed/>
                </p:oleObj>
              </mc:Choice>
              <mc:Fallback>
                <p:oleObj name="Equation" r:id="rId6" imgW="393480" imgH="393480" progId="Equation.DSMT4">
                  <p:embed/>
                  <p:pic>
                    <p:nvPicPr>
                      <p:cNvPr id="0" name=""/>
                      <p:cNvPicPr/>
                      <p:nvPr/>
                    </p:nvPicPr>
                    <p:blipFill>
                      <a:blip r:embed="rId7"/>
                      <a:stretch>
                        <a:fillRect/>
                      </a:stretch>
                    </p:blipFill>
                    <p:spPr>
                      <a:xfrm>
                        <a:off x="2121175" y="2899802"/>
                        <a:ext cx="576417" cy="576417"/>
                      </a:xfrm>
                      <a:prstGeom prst="rect">
                        <a:avLst/>
                      </a:prstGeom>
                    </p:spPr>
                  </p:pic>
                </p:oleObj>
              </mc:Fallback>
            </mc:AlternateContent>
          </a:graphicData>
        </a:graphic>
      </p:graphicFrame>
      <p:sp>
        <p:nvSpPr>
          <p:cNvPr id="444" name="Text placeholder 6"/>
          <p:cNvSpPr txBox="1">
            <a:spLocks noGrp="1"/>
          </p:cNvSpPr>
          <p:nvPr>
            <p:ph type="body" idx="5"/>
          </p:nvPr>
        </p:nvSpPr>
        <p:spPr>
          <a:xfrm>
            <a:off x="443753" y="3447374"/>
            <a:ext cx="1918447" cy="554317"/>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ea typeface="Arial"/>
                <a:cs typeface="Arial"/>
                <a:sym typeface="Arial"/>
              </a:rPr>
              <a:t>Examples:</a:t>
            </a:r>
            <a:endParaRPr sz="2200" b="0" i="0" u="none" strike="noStrike" cap="none" dirty="0">
              <a:solidFill>
                <a:srgbClr val="000000"/>
              </a:solidFill>
              <a:latin typeface="+mn-lt"/>
              <a:ea typeface="Arial"/>
              <a:cs typeface="Arial"/>
              <a:sym typeface="Arial"/>
            </a:endParaRPr>
          </a:p>
        </p:txBody>
      </p:sp>
      <p:sp>
        <p:nvSpPr>
          <p:cNvPr id="445" name="Text placeholder 7"/>
          <p:cNvSpPr txBox="1">
            <a:spLocks noGrp="1"/>
          </p:cNvSpPr>
          <p:nvPr>
            <p:ph type="body" idx="6"/>
          </p:nvPr>
        </p:nvSpPr>
        <p:spPr>
          <a:xfrm>
            <a:off x="458850" y="4171300"/>
            <a:ext cx="3018873" cy="489347"/>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ct val="100000"/>
              <a:buFont typeface="Arial"/>
              <a:buChar char="–"/>
            </a:pPr>
            <a:r>
              <a:rPr lang="en-US" sz="2200" b="0" i="0" u="none" strike="noStrike" cap="none" dirty="0">
                <a:solidFill>
                  <a:srgbClr val="000000"/>
                </a:solidFill>
                <a:latin typeface="+mn-lt"/>
                <a:ea typeface="Arial"/>
                <a:cs typeface="Arial"/>
                <a:sym typeface="Arial"/>
              </a:rPr>
              <a:t>For </a:t>
            </a:r>
            <a:r>
              <a:rPr lang="en-US" sz="2200" b="0" i="1" u="none" strike="noStrike" cap="none" dirty="0">
                <a:solidFill>
                  <a:srgbClr val="000000"/>
                </a:solidFill>
                <a:latin typeface="+mn-lt"/>
                <a:ea typeface="Arial"/>
                <a:cs typeface="Arial"/>
                <a:sym typeface="Arial"/>
              </a:rPr>
              <a:t>k</a:t>
            </a:r>
            <a:r>
              <a:rPr lang="en-US" sz="2200" b="0" i="0" u="none" strike="noStrike" cap="none" dirty="0">
                <a:solidFill>
                  <a:srgbClr val="000000"/>
                </a:solidFill>
                <a:latin typeface="+mn-lt"/>
                <a:ea typeface="Arial"/>
                <a:cs typeface="Arial"/>
                <a:sym typeface="Arial"/>
              </a:rPr>
              <a:t> = 2: at least</a:t>
            </a:r>
            <a:endParaRPr sz="2200" b="0" i="0" u="none" strike="noStrike" cap="none" dirty="0">
              <a:solidFill>
                <a:schemeClr val="dk1"/>
              </a:solidFill>
              <a:latin typeface="+mn-lt"/>
              <a:ea typeface="Arial"/>
              <a:cs typeface="Arial"/>
              <a:sym typeface="Arial"/>
            </a:endParaRPr>
          </a:p>
        </p:txBody>
      </p:sp>
      <p:graphicFrame>
        <p:nvGraphicFramePr>
          <p:cNvPr id="5" name="Object 4" descr="3 fourths"/>
          <p:cNvGraphicFramePr>
            <a:graphicFrameLocks noChangeAspect="1"/>
          </p:cNvGraphicFramePr>
          <p:nvPr>
            <p:extLst>
              <p:ext uri="{D42A27DB-BD31-4B8C-83A1-F6EECF244321}">
                <p14:modId xmlns:p14="http://schemas.microsoft.com/office/powerpoint/2010/main" val="305945914"/>
              </p:ext>
            </p:extLst>
          </p:nvPr>
        </p:nvGraphicFramePr>
        <p:xfrm>
          <a:off x="3664773" y="4189245"/>
          <a:ext cx="202844" cy="524015"/>
        </p:xfrm>
        <a:graphic>
          <a:graphicData uri="http://schemas.openxmlformats.org/presentationml/2006/ole">
            <mc:AlternateContent xmlns:mc="http://schemas.openxmlformats.org/markup-compatibility/2006">
              <mc:Choice xmlns:v="urn:schemas-microsoft-com:vml" Requires="v">
                <p:oleObj spid="_x0000_s94852" name="Equation" r:id="rId8" imgW="152280" imgH="393480" progId="Equation.DSMT4">
                  <p:embed/>
                </p:oleObj>
              </mc:Choice>
              <mc:Fallback>
                <p:oleObj name="Equation" r:id="rId8" imgW="152280" imgH="393480" progId="Equation.DSMT4">
                  <p:embed/>
                  <p:pic>
                    <p:nvPicPr>
                      <p:cNvPr id="0" name=""/>
                      <p:cNvPicPr/>
                      <p:nvPr/>
                    </p:nvPicPr>
                    <p:blipFill>
                      <a:blip r:embed="rId9"/>
                      <a:stretch>
                        <a:fillRect/>
                      </a:stretch>
                    </p:blipFill>
                    <p:spPr>
                      <a:xfrm>
                        <a:off x="3664773" y="4189245"/>
                        <a:ext cx="202844" cy="524015"/>
                      </a:xfrm>
                      <a:prstGeom prst="rect">
                        <a:avLst/>
                      </a:prstGeom>
                    </p:spPr>
                  </p:pic>
                </p:oleObj>
              </mc:Fallback>
            </mc:AlternateContent>
          </a:graphicData>
        </a:graphic>
      </p:graphicFrame>
      <p:sp>
        <p:nvSpPr>
          <p:cNvPr id="447" name="Text placeholder 8"/>
          <p:cNvSpPr txBox="1">
            <a:spLocks noGrp="1"/>
          </p:cNvSpPr>
          <p:nvPr>
            <p:ph type="body" idx="7"/>
          </p:nvPr>
        </p:nvSpPr>
        <p:spPr>
          <a:xfrm>
            <a:off x="4185008" y="4240455"/>
            <a:ext cx="4139874" cy="304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300"/>
              <a:buFont typeface="Arial"/>
              <a:buNone/>
            </a:pPr>
            <a:r>
              <a:rPr lang="en-US" sz="2200" b="0" i="0" u="none" strike="noStrike" cap="none" dirty="0">
                <a:solidFill>
                  <a:srgbClr val="000000"/>
                </a:solidFill>
                <a:latin typeface="+mn-lt"/>
                <a:ea typeface="Arial"/>
                <a:cs typeface="Arial"/>
                <a:sym typeface="Arial"/>
              </a:rPr>
              <a:t>or 75% of the data lie within two</a:t>
            </a:r>
            <a:endParaRPr sz="2200" b="0" i="0" u="none" strike="noStrike" cap="none" dirty="0">
              <a:solidFill>
                <a:schemeClr val="dk1"/>
              </a:solidFill>
              <a:latin typeface="+mn-lt"/>
              <a:ea typeface="Arial"/>
              <a:cs typeface="Arial"/>
              <a:sym typeface="Arial"/>
            </a:endParaRPr>
          </a:p>
        </p:txBody>
      </p:sp>
      <p:sp>
        <p:nvSpPr>
          <p:cNvPr id="448" name="Text placeholder 9"/>
          <p:cNvSpPr txBox="1">
            <a:spLocks noGrp="1"/>
          </p:cNvSpPr>
          <p:nvPr>
            <p:ph type="body" idx="8"/>
          </p:nvPr>
        </p:nvSpPr>
        <p:spPr>
          <a:xfrm>
            <a:off x="1189597" y="4869293"/>
            <a:ext cx="4223086" cy="304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300"/>
              <a:buFont typeface="Arial"/>
              <a:buNone/>
            </a:pPr>
            <a:r>
              <a:rPr lang="en-US" sz="2200" b="0" i="0" u="none" strike="noStrike" cap="none" dirty="0">
                <a:solidFill>
                  <a:srgbClr val="000000"/>
                </a:solidFill>
                <a:latin typeface="+mn-lt"/>
                <a:ea typeface="Arial"/>
                <a:cs typeface="Arial"/>
                <a:sym typeface="Arial"/>
              </a:rPr>
              <a:t>standard deviations of the mean</a:t>
            </a:r>
            <a:endParaRPr sz="2200" b="0" i="0" u="none" strike="noStrike" cap="none" dirty="0">
              <a:solidFill>
                <a:srgbClr val="000000"/>
              </a:solidFill>
              <a:latin typeface="+mn-lt"/>
              <a:ea typeface="Arial"/>
              <a:cs typeface="Arial"/>
              <a:sym typeface="Arial"/>
            </a:endParaRPr>
          </a:p>
        </p:txBody>
      </p:sp>
      <p:sp>
        <p:nvSpPr>
          <p:cNvPr id="449" name="Text placeholder 10"/>
          <p:cNvSpPr txBox="1">
            <a:spLocks noGrp="1"/>
          </p:cNvSpPr>
          <p:nvPr>
            <p:ph type="body" idx="9"/>
          </p:nvPr>
        </p:nvSpPr>
        <p:spPr>
          <a:xfrm>
            <a:off x="468007" y="5322337"/>
            <a:ext cx="3031559" cy="458410"/>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ct val="100000"/>
              <a:buFont typeface="Arial"/>
              <a:buChar char="–"/>
            </a:pPr>
            <a:r>
              <a:rPr lang="en-US" sz="2200" b="0" i="0" u="none" strike="noStrike" cap="none" dirty="0">
                <a:solidFill>
                  <a:srgbClr val="000000"/>
                </a:solidFill>
                <a:latin typeface="+mn-lt"/>
                <a:ea typeface="Arial"/>
                <a:cs typeface="Arial"/>
                <a:sym typeface="Arial"/>
              </a:rPr>
              <a:t>For </a:t>
            </a:r>
            <a:r>
              <a:rPr lang="en-US" sz="2200" b="0" i="1" u="none" strike="noStrike" cap="none" dirty="0">
                <a:solidFill>
                  <a:srgbClr val="000000"/>
                </a:solidFill>
                <a:latin typeface="+mn-lt"/>
                <a:ea typeface="Arial"/>
                <a:cs typeface="Arial"/>
                <a:sym typeface="Arial"/>
              </a:rPr>
              <a:t>k</a:t>
            </a:r>
            <a:r>
              <a:rPr lang="en-US" sz="2200" b="0" i="0" u="none" strike="noStrike" cap="none" dirty="0">
                <a:solidFill>
                  <a:srgbClr val="000000"/>
                </a:solidFill>
                <a:latin typeface="+mn-lt"/>
                <a:ea typeface="Arial"/>
                <a:cs typeface="Arial"/>
                <a:sym typeface="Arial"/>
              </a:rPr>
              <a:t> = 3: at least</a:t>
            </a:r>
            <a:endParaRPr sz="2200" b="0" i="0" u="none" strike="noStrike" cap="none" dirty="0">
              <a:solidFill>
                <a:schemeClr val="dk1"/>
              </a:solidFill>
              <a:latin typeface="+mn-lt"/>
              <a:ea typeface="Arial"/>
              <a:cs typeface="Arial"/>
              <a:sym typeface="Arial"/>
            </a:endParaRPr>
          </a:p>
        </p:txBody>
      </p:sp>
      <p:graphicFrame>
        <p:nvGraphicFramePr>
          <p:cNvPr id="6" name="Object 5" descr="8 ninths"/>
          <p:cNvGraphicFramePr>
            <a:graphicFrameLocks noChangeAspect="1"/>
          </p:cNvGraphicFramePr>
          <p:nvPr>
            <p:extLst>
              <p:ext uri="{D42A27DB-BD31-4B8C-83A1-F6EECF244321}">
                <p14:modId xmlns:p14="http://schemas.microsoft.com/office/powerpoint/2010/main" val="1920106585"/>
              </p:ext>
            </p:extLst>
          </p:nvPr>
        </p:nvGraphicFramePr>
        <p:xfrm>
          <a:off x="3778708" y="5299220"/>
          <a:ext cx="185941" cy="524015"/>
        </p:xfrm>
        <a:graphic>
          <a:graphicData uri="http://schemas.openxmlformats.org/presentationml/2006/ole">
            <mc:AlternateContent xmlns:mc="http://schemas.openxmlformats.org/markup-compatibility/2006">
              <mc:Choice xmlns:v="urn:schemas-microsoft-com:vml" Requires="v">
                <p:oleObj spid="_x0000_s94853" name="Equation" r:id="rId10" imgW="139680" imgH="393480" progId="Equation.DSMT4">
                  <p:embed/>
                </p:oleObj>
              </mc:Choice>
              <mc:Fallback>
                <p:oleObj name="Equation" r:id="rId10" imgW="139680" imgH="393480" progId="Equation.DSMT4">
                  <p:embed/>
                  <p:pic>
                    <p:nvPicPr>
                      <p:cNvPr id="0" name=""/>
                      <p:cNvPicPr/>
                      <p:nvPr/>
                    </p:nvPicPr>
                    <p:blipFill>
                      <a:blip r:embed="rId11"/>
                      <a:stretch>
                        <a:fillRect/>
                      </a:stretch>
                    </p:blipFill>
                    <p:spPr>
                      <a:xfrm>
                        <a:off x="3778708" y="5299220"/>
                        <a:ext cx="185941" cy="524015"/>
                      </a:xfrm>
                      <a:prstGeom prst="rect">
                        <a:avLst/>
                      </a:prstGeom>
                    </p:spPr>
                  </p:pic>
                </p:oleObj>
              </mc:Fallback>
            </mc:AlternateContent>
          </a:graphicData>
        </a:graphic>
      </p:graphicFrame>
      <p:sp>
        <p:nvSpPr>
          <p:cNvPr id="451" name="Text placeholder 11"/>
          <p:cNvSpPr txBox="1">
            <a:spLocks noGrp="1"/>
          </p:cNvSpPr>
          <p:nvPr>
            <p:ph type="body" idx="13"/>
          </p:nvPr>
        </p:nvSpPr>
        <p:spPr>
          <a:xfrm>
            <a:off x="4157302" y="5383881"/>
            <a:ext cx="4394562" cy="304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300"/>
              <a:buFont typeface="Arial"/>
              <a:buNone/>
            </a:pPr>
            <a:r>
              <a:rPr lang="en-US" sz="2200" b="0" i="0" u="none" strike="noStrike" cap="none" dirty="0">
                <a:solidFill>
                  <a:srgbClr val="000000"/>
                </a:solidFill>
                <a:latin typeface="+mn-lt"/>
                <a:ea typeface="Arial"/>
                <a:cs typeface="Arial"/>
                <a:sym typeface="Arial"/>
              </a:rPr>
              <a:t>or 89% of the data lie within three</a:t>
            </a:r>
            <a:endParaRPr sz="2200" b="0" i="0" u="none" strike="noStrike" cap="none" dirty="0">
              <a:solidFill>
                <a:schemeClr val="dk1"/>
              </a:solidFill>
              <a:latin typeface="+mn-lt"/>
              <a:ea typeface="Arial"/>
              <a:cs typeface="Arial"/>
              <a:sym typeface="Arial"/>
            </a:endParaRPr>
          </a:p>
        </p:txBody>
      </p:sp>
      <p:sp>
        <p:nvSpPr>
          <p:cNvPr id="452" name="Text placeholder 12"/>
          <p:cNvSpPr txBox="1">
            <a:spLocks noGrp="1"/>
          </p:cNvSpPr>
          <p:nvPr>
            <p:ph type="body" idx="14"/>
          </p:nvPr>
        </p:nvSpPr>
        <p:spPr>
          <a:xfrm>
            <a:off x="1187114" y="5933975"/>
            <a:ext cx="4223086" cy="304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300"/>
              <a:buFont typeface="Arial"/>
              <a:buNone/>
            </a:pPr>
            <a:r>
              <a:rPr lang="en-US" sz="2200" b="0" i="0" u="none" strike="noStrike" cap="none" dirty="0">
                <a:solidFill>
                  <a:srgbClr val="000000"/>
                </a:solidFill>
                <a:latin typeface="+mn-lt"/>
                <a:ea typeface="Arial"/>
                <a:cs typeface="Arial"/>
                <a:sym typeface="Arial"/>
              </a:rPr>
              <a:t>standard deviations of the mean</a:t>
            </a:r>
            <a:endParaRPr sz="2200" b="0" i="0" u="sng" strike="noStrike" cap="none" dirty="0">
              <a:solidFill>
                <a:srgbClr val="000000"/>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4.1: </a:t>
            </a:r>
            <a:r>
              <a:rPr lang="en-US" sz="3600" b="1" i="0" u="none" strike="noStrike" cap="none" dirty="0">
                <a:solidFill>
                  <a:srgbClr val="007FA3"/>
                </a:solidFill>
                <a:latin typeface="+mj-lt"/>
                <a:ea typeface="Arial"/>
                <a:cs typeface="Arial"/>
                <a:sym typeface="Arial"/>
              </a:rPr>
              <a:t>Classifying Data Elements</a:t>
            </a:r>
            <a:endParaRPr sz="3600" b="1" i="0" u="none" strike="noStrike" cap="none" dirty="0">
              <a:solidFill>
                <a:srgbClr val="007FA3"/>
              </a:solidFill>
              <a:latin typeface="+mj-lt"/>
              <a:ea typeface="Arial"/>
              <a:cs typeface="Arial"/>
              <a:sym typeface="Arial"/>
            </a:endParaRPr>
          </a:p>
        </p:txBody>
      </p:sp>
      <p:pic>
        <p:nvPicPr>
          <p:cNvPr id="2" name="Picture 1" descr="An Excel table titled, Purchase orders. The table has 12 rows from row 4 to row 15 and 10 columns from A to J. The columns have the following headings in row 3 from left to right. Suppliers, Order Number, Item Number, Item Description, Item Cost, Quantity, Cost per order, start fraction A over P end fraction terms in months, Order Date, Arrival Date. The row entries are as follows. Row 4. Hulkey Fasteners, Aug 11001, 1122, Airframe fasteners, $ 4.25, 19500, $ 82,875.00, 30, august 5 20 11, august 13 20 11. Row 5. Alum sheeting, Aug 11002, 1243, Airframe fasteners, $ 4.25, 10000, $ 42,500, 30, august 8 20 11, august 14 20 11. Row 6. Fast Tie Aerospace, Aug 11003, 5462, Shielded cable per feet, $ 1.05, 23000, $ 24,150, 30, august 10 20 11, august 15 20 11. Row 7. Fast Tie Aerospace, Aug 11004, 5462, Shielded cable per feet, $ 1.05, 21500, $ 22,575, 30, august 15 20 11, august 22 20 11. Row 8. Steelpin Incorporated, Aug 11005, 5319, Shielded cable per feet, $ 1.10, 17500, $ 19,250, 30, august 20 20 11, august 31 20 11. Row 9. Fast Tie Aerospace, Aug 11006, 5462, Shielded cable per feet, $ 1.05, 22500, $ 23,625, 30, august 20 20 11, august 26 20 11. Row 10. Steelpin Incorporated, Aug 11007, 4312, Bolt nut package, $ 3.75, 4250, $ 15,937.50, 30, august 25 20 11, September 01 20 11. Row 11. Durable Products, Aug 11008, 7258, Pressure Gauge, $ 90.00, 100, $ 9,000, 45, august 25 20 11, august 28 20 11. Row 12. Fast Tie Aerospace, Aug 11009, 6321, O ring, $ 2.45, 1300, $ 3,185, 30, august 25 20 11, September 04 20 11. Row 13. Fast Tie Aerospace, Aug 11010, 5462, Shielded cable per feet, $ 1.05, 22500, $ 23,625, 30, august 25 20 11, September 02 20 11. Row 14. Steelpin Incorporated, Aug 11011, 5319, Shielded cable per feet, $ 1.10, 18100, $ 19,910, 30, august 25 20 11, September 05 20 11. Row 15. Hulkey Fasteners, Aug 11012, 3166, Electrical connector, $ 1.25, 5600, $ 7,000, 30, august 25 20 11, august 29 20 11. The columns A, C, and D are labeled, categorical, column B, is labeled, ordinal, column E to H are labeled, ratio, and columns I and J are labeled, interval."/>
          <p:cNvPicPr>
            <a:picLocks noChangeAspect="1"/>
          </p:cNvPicPr>
          <p:nvPr/>
        </p:nvPicPr>
        <p:blipFill>
          <a:blip r:embed="rId3"/>
          <a:stretch>
            <a:fillRect/>
          </a:stretch>
        </p:blipFill>
        <p:spPr>
          <a:xfrm>
            <a:off x="891914" y="2071136"/>
            <a:ext cx="7360173" cy="2715726"/>
          </a:xfrm>
          <a:prstGeom prst="rect">
            <a:avLst/>
          </a:prstGeom>
        </p:spPr>
      </p:pic>
    </p:spTree>
    <p:extLst>
      <p:ext uri="{BB962C8B-B14F-4D97-AF65-F5344CB8AC3E}">
        <p14:creationId xmlns:p14="http://schemas.microsoft.com/office/powerpoint/2010/main" val="2303675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latin typeface="+mj-lt"/>
              </a:rPr>
              <a:t>Example 4.23:  Applying Chebyshev’s Theorem</a:t>
            </a:r>
            <a:endParaRPr lang="en-US" dirty="0">
              <a:latin typeface="+mj-lt"/>
            </a:endParaRPr>
          </a:p>
        </p:txBody>
      </p:sp>
      <p:sp>
        <p:nvSpPr>
          <p:cNvPr id="15" name="Text Placeholder 14"/>
          <p:cNvSpPr>
            <a:spLocks noGrp="1"/>
          </p:cNvSpPr>
          <p:nvPr>
            <p:ph type="body" idx="1"/>
          </p:nvPr>
        </p:nvSpPr>
        <p:spPr>
          <a:xfrm>
            <a:off x="457200" y="1600200"/>
            <a:ext cx="8124092" cy="4525963"/>
          </a:xfrm>
        </p:spPr>
        <p:txBody>
          <a:bodyPr/>
          <a:lstStyle/>
          <a:p>
            <a:pPr marL="256032" indent="-256032">
              <a:buSzPct val="100000"/>
            </a:pPr>
            <a:r>
              <a:rPr lang="en-US" sz="2400" dirty="0">
                <a:latin typeface="+mn-lt"/>
              </a:rPr>
              <a:t>Purchase </a:t>
            </a:r>
            <a:r>
              <a:rPr lang="en-US" sz="2400" dirty="0" smtClean="0">
                <a:latin typeface="+mn-lt"/>
              </a:rPr>
              <a:t>Orders database</a:t>
            </a:r>
          </a:p>
          <a:p>
            <a:pPr marL="256032" indent="-256032">
              <a:buSzPct val="100000"/>
            </a:pPr>
            <a:r>
              <a:rPr lang="en-US" sz="2400" dirty="0" smtClean="0">
                <a:latin typeface="+mn-lt"/>
              </a:rPr>
              <a:t>A two-standard-deviation interval around the mean is [-$33,390.34, $85,980.98].</a:t>
            </a:r>
          </a:p>
          <a:p>
            <a:pPr marL="740664" lvl="1" indent="-283464">
              <a:buSzPct val="100000"/>
            </a:pPr>
            <a:r>
              <a:rPr lang="en-US" sz="2400" dirty="0">
                <a:latin typeface="+mn-lt"/>
              </a:rPr>
              <a:t>89 of 94, or 94.7</a:t>
            </a:r>
            <a:r>
              <a:rPr lang="en-US" sz="2400" dirty="0" smtClean="0">
                <a:latin typeface="+mn-lt"/>
              </a:rPr>
              <a:t>%, of the observations fall in this interval.</a:t>
            </a:r>
          </a:p>
          <a:p>
            <a:pPr marL="256032" indent="-256032">
              <a:buSzPct val="100000"/>
            </a:pPr>
            <a:r>
              <a:rPr lang="en-US" sz="2400" dirty="0" smtClean="0">
                <a:latin typeface="+mn-lt"/>
              </a:rPr>
              <a:t>A three-standard-deviation </a:t>
            </a:r>
            <a:r>
              <a:rPr lang="en-US" sz="2400" dirty="0">
                <a:latin typeface="+mn-lt"/>
              </a:rPr>
              <a:t>interval </a:t>
            </a:r>
            <a:r>
              <a:rPr lang="en-US" sz="2400" dirty="0" smtClean="0">
                <a:latin typeface="+mn-lt"/>
              </a:rPr>
              <a:t>is [-$</a:t>
            </a:r>
            <a:r>
              <a:rPr lang="en-US" sz="2400" dirty="0">
                <a:latin typeface="+mn-lt"/>
              </a:rPr>
              <a:t>63,233.17, $</a:t>
            </a:r>
            <a:r>
              <a:rPr lang="en-US" sz="2400" dirty="0" smtClean="0">
                <a:latin typeface="+mn-lt"/>
              </a:rPr>
              <a:t>115,823.81]</a:t>
            </a:r>
          </a:p>
          <a:p>
            <a:pPr marL="740664" lvl="1" indent="-283464">
              <a:buSzPct val="100000"/>
            </a:pPr>
            <a:r>
              <a:rPr lang="en-US" sz="2400" dirty="0" smtClean="0">
                <a:latin typeface="+mn-lt"/>
              </a:rPr>
              <a:t>92 </a:t>
            </a:r>
            <a:r>
              <a:rPr lang="en-US" sz="2400" dirty="0">
                <a:latin typeface="+mn-lt"/>
              </a:rPr>
              <a:t>of 94, </a:t>
            </a:r>
            <a:r>
              <a:rPr lang="en-US" sz="2400" dirty="0" smtClean="0">
                <a:latin typeface="+mn-lt"/>
              </a:rPr>
              <a:t>or 97.9</a:t>
            </a:r>
            <a:r>
              <a:rPr lang="en-US" sz="2400" dirty="0">
                <a:latin typeface="+mn-lt"/>
              </a:rPr>
              <a:t>%, fall in this </a:t>
            </a:r>
            <a:r>
              <a:rPr lang="en-US" sz="2400" dirty="0" smtClean="0">
                <a:latin typeface="+mn-lt"/>
              </a:rPr>
              <a:t>interval</a:t>
            </a:r>
            <a:endParaRPr lang="en-US" sz="2400" dirty="0">
              <a:latin typeface="+mn-lt"/>
            </a:endParaRPr>
          </a:p>
        </p:txBody>
      </p:sp>
    </p:spTree>
    <p:extLst>
      <p:ext uri="{BB962C8B-B14F-4D97-AF65-F5344CB8AC3E}">
        <p14:creationId xmlns:p14="http://schemas.microsoft.com/office/powerpoint/2010/main" val="10677859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Empirical Rules</a:t>
            </a:r>
            <a:endParaRPr sz="3600" b="1" i="0" u="none" strike="noStrike" cap="none" dirty="0">
              <a:solidFill>
                <a:srgbClr val="007FA3"/>
              </a:solidFill>
              <a:latin typeface="+mj-lt"/>
              <a:ea typeface="Arial"/>
              <a:cs typeface="Arial"/>
              <a:sym typeface="Arial"/>
            </a:endParaRPr>
          </a:p>
        </p:txBody>
      </p:sp>
      <p:sp>
        <p:nvSpPr>
          <p:cNvPr id="458" name="Text placeholder 2"/>
          <p:cNvSpPr txBox="1">
            <a:spLocks noGrp="1"/>
          </p:cNvSpPr>
          <p:nvPr>
            <p:ph type="body" idx="1"/>
          </p:nvPr>
        </p:nvSpPr>
        <p:spPr>
          <a:xfrm>
            <a:off x="457200" y="1582967"/>
            <a:ext cx="7086600" cy="476511"/>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chemeClr val="dk1"/>
                </a:solidFill>
                <a:latin typeface="+mn-lt"/>
                <a:ea typeface="Arial"/>
                <a:cs typeface="Arial"/>
                <a:sym typeface="Arial"/>
              </a:rPr>
              <a:t>For many data sets encountered in practice:</a:t>
            </a:r>
            <a:endParaRPr sz="2000" b="0" i="0" u="none" strike="noStrike" cap="none" dirty="0">
              <a:solidFill>
                <a:schemeClr val="dk1"/>
              </a:solidFill>
              <a:latin typeface="+mn-lt"/>
              <a:ea typeface="Arial"/>
              <a:cs typeface="Arial"/>
              <a:sym typeface="Arial"/>
            </a:endParaRPr>
          </a:p>
        </p:txBody>
      </p:sp>
      <p:sp>
        <p:nvSpPr>
          <p:cNvPr id="459" name="Text placeholder 3"/>
          <p:cNvSpPr txBox="1">
            <a:spLocks noGrp="1"/>
          </p:cNvSpPr>
          <p:nvPr>
            <p:ph type="body" idx="2"/>
          </p:nvPr>
        </p:nvSpPr>
        <p:spPr>
          <a:xfrm>
            <a:off x="459729" y="2259427"/>
            <a:ext cx="7693671" cy="344104"/>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ct val="100000"/>
              <a:buFont typeface="Arial"/>
              <a:buChar char="–"/>
            </a:pPr>
            <a:r>
              <a:rPr lang="en-US" sz="2000" b="0" i="0" u="none" strike="noStrike" cap="none" dirty="0">
                <a:solidFill>
                  <a:schemeClr val="dk1"/>
                </a:solidFill>
                <a:latin typeface="+mn-lt"/>
                <a:ea typeface="Arial"/>
                <a:cs typeface="Arial"/>
                <a:sym typeface="Arial"/>
              </a:rPr>
              <a:t>Approximately 68% of the observations fall within one</a:t>
            </a:r>
            <a:endParaRPr sz="2000" b="0" i="0" u="none" strike="noStrike" cap="none" dirty="0">
              <a:solidFill>
                <a:schemeClr val="dk1"/>
              </a:solidFill>
              <a:latin typeface="+mn-lt"/>
              <a:ea typeface="Arial"/>
              <a:cs typeface="Arial"/>
              <a:sym typeface="Arial"/>
            </a:endParaRPr>
          </a:p>
        </p:txBody>
      </p:sp>
      <p:sp>
        <p:nvSpPr>
          <p:cNvPr id="460" name="Text placeholder 4"/>
          <p:cNvSpPr txBox="1">
            <a:spLocks noGrp="1"/>
          </p:cNvSpPr>
          <p:nvPr>
            <p:ph type="body" idx="3"/>
          </p:nvPr>
        </p:nvSpPr>
        <p:spPr>
          <a:xfrm>
            <a:off x="1172706" y="2764003"/>
            <a:ext cx="3588758" cy="31282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300"/>
              <a:buFont typeface="Arial"/>
              <a:buNone/>
            </a:pPr>
            <a:r>
              <a:rPr lang="en-US" sz="2000" b="0" i="0" u="none" strike="noStrike" cap="none" dirty="0">
                <a:solidFill>
                  <a:schemeClr val="dk1"/>
                </a:solidFill>
                <a:latin typeface="+mn-lt"/>
                <a:ea typeface="Arial"/>
                <a:cs typeface="Arial"/>
                <a:sym typeface="Arial"/>
              </a:rPr>
              <a:t>standard deviation of the mean</a:t>
            </a:r>
            <a:endParaRPr sz="2000" b="0" i="0" u="none" strike="noStrike" cap="none" dirty="0">
              <a:solidFill>
                <a:schemeClr val="dk1"/>
              </a:solidFill>
              <a:latin typeface="+mn-lt"/>
              <a:ea typeface="Arial"/>
              <a:cs typeface="Arial"/>
              <a:sym typeface="Arial"/>
            </a:endParaRPr>
          </a:p>
        </p:txBody>
      </p:sp>
      <p:graphicFrame>
        <p:nvGraphicFramePr>
          <p:cNvPr id="3" name="Object 2" descr="x bar minus s and x bar + s"/>
          <p:cNvGraphicFramePr>
            <a:graphicFrameLocks noChangeAspect="1"/>
          </p:cNvGraphicFramePr>
          <p:nvPr>
            <p:extLst>
              <p:ext uri="{D42A27DB-BD31-4B8C-83A1-F6EECF244321}">
                <p14:modId xmlns:p14="http://schemas.microsoft.com/office/powerpoint/2010/main" val="3770397390"/>
              </p:ext>
            </p:extLst>
          </p:nvPr>
        </p:nvGraphicFramePr>
        <p:xfrm>
          <a:off x="4913866" y="2798258"/>
          <a:ext cx="1574918" cy="286349"/>
        </p:xfrm>
        <a:graphic>
          <a:graphicData uri="http://schemas.openxmlformats.org/presentationml/2006/ole">
            <mc:AlternateContent xmlns:mc="http://schemas.openxmlformats.org/markup-compatibility/2006">
              <mc:Choice xmlns:v="urn:schemas-microsoft-com:vml" Requires="v">
                <p:oleObj spid="_x0000_s91745" name="Equation" r:id="rId4" imgW="977760" imgH="177480" progId="Equation.DSMT4">
                  <p:embed/>
                </p:oleObj>
              </mc:Choice>
              <mc:Fallback>
                <p:oleObj name="Equation" r:id="rId4" imgW="977760" imgH="177480" progId="Equation.DSMT4">
                  <p:embed/>
                  <p:pic>
                    <p:nvPicPr>
                      <p:cNvPr id="0" name=""/>
                      <p:cNvPicPr/>
                      <p:nvPr/>
                    </p:nvPicPr>
                    <p:blipFill>
                      <a:blip r:embed="rId5"/>
                      <a:stretch>
                        <a:fillRect/>
                      </a:stretch>
                    </p:blipFill>
                    <p:spPr>
                      <a:xfrm>
                        <a:off x="4913866" y="2798258"/>
                        <a:ext cx="1574918" cy="286349"/>
                      </a:xfrm>
                      <a:prstGeom prst="rect">
                        <a:avLst/>
                      </a:prstGeom>
                    </p:spPr>
                  </p:pic>
                </p:oleObj>
              </mc:Fallback>
            </mc:AlternateContent>
          </a:graphicData>
        </a:graphic>
      </p:graphicFrame>
      <p:sp>
        <p:nvSpPr>
          <p:cNvPr id="462" name="Text placeholder 5"/>
          <p:cNvSpPr txBox="1">
            <a:spLocks noGrp="1"/>
          </p:cNvSpPr>
          <p:nvPr>
            <p:ph type="body" idx="4"/>
          </p:nvPr>
        </p:nvSpPr>
        <p:spPr>
          <a:xfrm>
            <a:off x="450933" y="3345882"/>
            <a:ext cx="8239042" cy="378514"/>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ct val="100000"/>
              <a:buFont typeface="Arial"/>
              <a:buChar char="–"/>
            </a:pPr>
            <a:r>
              <a:rPr lang="en-US" sz="2000" b="0" i="0" u="none" strike="noStrike" cap="none" dirty="0">
                <a:solidFill>
                  <a:schemeClr val="dk1"/>
                </a:solidFill>
                <a:latin typeface="+mn-lt"/>
                <a:ea typeface="Arial"/>
                <a:cs typeface="Arial"/>
                <a:sym typeface="Arial"/>
              </a:rPr>
              <a:t>Approximately 95% fall within two standard deviations of</a:t>
            </a:r>
            <a:endParaRPr sz="2000" b="0" i="0" u="none" strike="noStrike" cap="none" dirty="0">
              <a:solidFill>
                <a:schemeClr val="dk1"/>
              </a:solidFill>
              <a:latin typeface="+mn-lt"/>
              <a:ea typeface="Arial"/>
              <a:cs typeface="Arial"/>
              <a:sym typeface="Arial"/>
            </a:endParaRPr>
          </a:p>
        </p:txBody>
      </p:sp>
      <p:sp>
        <p:nvSpPr>
          <p:cNvPr id="463" name="Text placeholder 6"/>
          <p:cNvSpPr txBox="1">
            <a:spLocks noGrp="1"/>
          </p:cNvSpPr>
          <p:nvPr>
            <p:ph type="body" idx="5"/>
          </p:nvPr>
        </p:nvSpPr>
        <p:spPr>
          <a:xfrm>
            <a:off x="1176581" y="3841948"/>
            <a:ext cx="1223278" cy="3441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300"/>
              <a:buFont typeface="Arial"/>
              <a:buNone/>
            </a:pPr>
            <a:r>
              <a:rPr lang="en-US" sz="2000" b="0" i="0" u="none" strike="noStrike" cap="none" dirty="0">
                <a:solidFill>
                  <a:schemeClr val="dk1"/>
                </a:solidFill>
                <a:latin typeface="+mn-lt"/>
                <a:ea typeface="Arial"/>
                <a:cs typeface="Arial"/>
                <a:sym typeface="Arial"/>
              </a:rPr>
              <a:t>the mean</a:t>
            </a:r>
            <a:endParaRPr sz="2000" b="0" i="0" u="none" strike="noStrike" cap="none" dirty="0">
              <a:solidFill>
                <a:schemeClr val="dk1"/>
              </a:solidFill>
              <a:latin typeface="+mn-lt"/>
              <a:ea typeface="Arial"/>
              <a:cs typeface="Arial"/>
              <a:sym typeface="Arial"/>
            </a:endParaRPr>
          </a:p>
        </p:txBody>
      </p:sp>
      <p:graphicFrame>
        <p:nvGraphicFramePr>
          <p:cNvPr id="4" name="Object 3" descr="x bar plus or minus 2 s"/>
          <p:cNvGraphicFramePr>
            <a:graphicFrameLocks noChangeAspect="1"/>
          </p:cNvGraphicFramePr>
          <p:nvPr>
            <p:extLst>
              <p:ext uri="{D42A27DB-BD31-4B8C-83A1-F6EECF244321}">
                <p14:modId xmlns:p14="http://schemas.microsoft.com/office/powerpoint/2010/main" val="1091163776"/>
              </p:ext>
            </p:extLst>
          </p:nvPr>
        </p:nvGraphicFramePr>
        <p:xfrm>
          <a:off x="2712631" y="3887269"/>
          <a:ext cx="715872" cy="286349"/>
        </p:xfrm>
        <a:graphic>
          <a:graphicData uri="http://schemas.openxmlformats.org/presentationml/2006/ole">
            <mc:AlternateContent xmlns:mc="http://schemas.openxmlformats.org/markup-compatibility/2006">
              <mc:Choice xmlns:v="urn:schemas-microsoft-com:vml" Requires="v">
                <p:oleObj spid="_x0000_s91746" name="Equation" r:id="rId6" imgW="444240" imgH="177480" progId="Equation.DSMT4">
                  <p:embed/>
                </p:oleObj>
              </mc:Choice>
              <mc:Fallback>
                <p:oleObj name="Equation" r:id="rId6" imgW="444240" imgH="177480" progId="Equation.DSMT4">
                  <p:embed/>
                  <p:pic>
                    <p:nvPicPr>
                      <p:cNvPr id="0" name=""/>
                      <p:cNvPicPr/>
                      <p:nvPr/>
                    </p:nvPicPr>
                    <p:blipFill>
                      <a:blip r:embed="rId7"/>
                      <a:stretch>
                        <a:fillRect/>
                      </a:stretch>
                    </p:blipFill>
                    <p:spPr>
                      <a:xfrm>
                        <a:off x="2712631" y="3887269"/>
                        <a:ext cx="715872" cy="286349"/>
                      </a:xfrm>
                      <a:prstGeom prst="rect">
                        <a:avLst/>
                      </a:prstGeom>
                    </p:spPr>
                  </p:pic>
                </p:oleObj>
              </mc:Fallback>
            </mc:AlternateContent>
          </a:graphicData>
        </a:graphic>
      </p:graphicFrame>
      <p:sp>
        <p:nvSpPr>
          <p:cNvPr id="465" name="Text placeholder 7"/>
          <p:cNvSpPr txBox="1">
            <a:spLocks noGrp="1"/>
          </p:cNvSpPr>
          <p:nvPr>
            <p:ph type="body" idx="6"/>
          </p:nvPr>
        </p:nvSpPr>
        <p:spPr>
          <a:xfrm>
            <a:off x="452718" y="4380066"/>
            <a:ext cx="8229600" cy="378514"/>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ct val="100000"/>
              <a:buFont typeface="Arial"/>
              <a:buChar char="–"/>
            </a:pPr>
            <a:r>
              <a:rPr lang="en-US" sz="2000" b="0" i="0" u="none" strike="noStrike" cap="none" dirty="0">
                <a:solidFill>
                  <a:schemeClr val="dk1"/>
                </a:solidFill>
                <a:latin typeface="+mn-lt"/>
                <a:ea typeface="Arial"/>
                <a:cs typeface="Arial"/>
                <a:sym typeface="Arial"/>
              </a:rPr>
              <a:t>Approximately 99.7% fall within three standard deviations</a:t>
            </a:r>
            <a:endParaRPr sz="2000" b="0" i="0" u="none" strike="noStrike" cap="none" dirty="0">
              <a:solidFill>
                <a:schemeClr val="dk1"/>
              </a:solidFill>
              <a:latin typeface="+mn-lt"/>
              <a:ea typeface="Arial"/>
              <a:cs typeface="Arial"/>
              <a:sym typeface="Arial"/>
            </a:endParaRPr>
          </a:p>
        </p:txBody>
      </p:sp>
      <p:sp>
        <p:nvSpPr>
          <p:cNvPr id="466" name="Text placeholder 8"/>
          <p:cNvSpPr txBox="1">
            <a:spLocks noGrp="1"/>
          </p:cNvSpPr>
          <p:nvPr>
            <p:ph type="body" idx="7"/>
          </p:nvPr>
        </p:nvSpPr>
        <p:spPr>
          <a:xfrm>
            <a:off x="1164957" y="4925515"/>
            <a:ext cx="1628184" cy="31282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300"/>
              <a:buFont typeface="Arial"/>
              <a:buNone/>
            </a:pPr>
            <a:r>
              <a:rPr lang="en-US" sz="2000" b="0" i="0" u="none" strike="noStrike" cap="none" dirty="0">
                <a:solidFill>
                  <a:schemeClr val="dk1"/>
                </a:solidFill>
                <a:latin typeface="+mn-lt"/>
                <a:ea typeface="Arial"/>
                <a:cs typeface="Arial"/>
                <a:sym typeface="Arial"/>
              </a:rPr>
              <a:t>of the mean</a:t>
            </a:r>
            <a:endParaRPr sz="2000" b="0" i="0" u="none" strike="noStrike" cap="none" dirty="0">
              <a:solidFill>
                <a:schemeClr val="dk1"/>
              </a:solidFill>
              <a:latin typeface="+mn-lt"/>
              <a:ea typeface="Arial"/>
              <a:cs typeface="Arial"/>
              <a:sym typeface="Arial"/>
            </a:endParaRPr>
          </a:p>
        </p:txBody>
      </p:sp>
      <p:graphicFrame>
        <p:nvGraphicFramePr>
          <p:cNvPr id="5" name="Object 4" descr="x bar plus or minus 3 s"/>
          <p:cNvGraphicFramePr>
            <a:graphicFrameLocks noChangeAspect="1"/>
          </p:cNvGraphicFramePr>
          <p:nvPr>
            <p:extLst>
              <p:ext uri="{D42A27DB-BD31-4B8C-83A1-F6EECF244321}">
                <p14:modId xmlns:p14="http://schemas.microsoft.com/office/powerpoint/2010/main" val="2431244957"/>
              </p:ext>
            </p:extLst>
          </p:nvPr>
        </p:nvGraphicFramePr>
        <p:xfrm>
          <a:off x="3012342" y="4949168"/>
          <a:ext cx="695419" cy="286349"/>
        </p:xfrm>
        <a:graphic>
          <a:graphicData uri="http://schemas.openxmlformats.org/presentationml/2006/ole">
            <mc:AlternateContent xmlns:mc="http://schemas.openxmlformats.org/markup-compatibility/2006">
              <mc:Choice xmlns:v="urn:schemas-microsoft-com:vml" Requires="v">
                <p:oleObj spid="_x0000_s91747" name="Equation" r:id="rId8" imgW="431640" imgH="177480" progId="Equation.DSMT4">
                  <p:embed/>
                </p:oleObj>
              </mc:Choice>
              <mc:Fallback>
                <p:oleObj name="Equation" r:id="rId8" imgW="431640" imgH="177480" progId="Equation.DSMT4">
                  <p:embed/>
                  <p:pic>
                    <p:nvPicPr>
                      <p:cNvPr id="0" name=""/>
                      <p:cNvPicPr/>
                      <p:nvPr/>
                    </p:nvPicPr>
                    <p:blipFill>
                      <a:blip r:embed="rId9"/>
                      <a:stretch>
                        <a:fillRect/>
                      </a:stretch>
                    </p:blipFill>
                    <p:spPr>
                      <a:xfrm>
                        <a:off x="3012342" y="4949168"/>
                        <a:ext cx="695419" cy="286349"/>
                      </a:xfrm>
                      <a:prstGeom prst="rect">
                        <a:avLst/>
                      </a:prstGeom>
                    </p:spPr>
                  </p:pic>
                </p:oleObj>
              </mc:Fallback>
            </mc:AlternateContent>
          </a:graphicData>
        </a:graphic>
      </p:graphicFrame>
      <p:sp>
        <p:nvSpPr>
          <p:cNvPr id="468" name="Text placeholder 9"/>
          <p:cNvSpPr txBox="1">
            <a:spLocks noGrp="1"/>
          </p:cNvSpPr>
          <p:nvPr>
            <p:ph type="body" idx="8"/>
          </p:nvPr>
        </p:nvSpPr>
        <p:spPr>
          <a:xfrm>
            <a:off x="460375" y="5425112"/>
            <a:ext cx="8229600" cy="585896"/>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chemeClr val="dk1"/>
                </a:solidFill>
                <a:latin typeface="+mn-lt"/>
                <a:ea typeface="Arial"/>
                <a:cs typeface="Arial"/>
                <a:sym typeface="Arial"/>
              </a:rPr>
              <a:t>These rules are commonly used to characterize the natural variation in manufacturing processes and other business phenomena.</a:t>
            </a:r>
            <a:endParaRPr sz="2000" b="0" i="0" u="sng" strike="noStrike" cap="none" dirty="0">
              <a:solidFill>
                <a:schemeClr val="dk1"/>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Process Capability Index</a:t>
            </a:r>
            <a:endParaRPr sz="3600" b="1" i="0" u="none" strike="noStrike" cap="none" dirty="0">
              <a:solidFill>
                <a:srgbClr val="007FA3"/>
              </a:solidFill>
              <a:latin typeface="+mj-lt"/>
              <a:ea typeface="Arial"/>
              <a:cs typeface="Arial"/>
              <a:sym typeface="Arial"/>
            </a:endParaRPr>
          </a:p>
        </p:txBody>
      </p:sp>
      <p:sp>
        <p:nvSpPr>
          <p:cNvPr id="474" name="Text placeholder 2"/>
          <p:cNvSpPr txBox="1">
            <a:spLocks noGrp="1"/>
          </p:cNvSpPr>
          <p:nvPr>
            <p:ph type="body" idx="1"/>
          </p:nvPr>
        </p:nvSpPr>
        <p:spPr>
          <a:xfrm>
            <a:off x="457200" y="1600201"/>
            <a:ext cx="4182495" cy="719002"/>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sym typeface="Arial"/>
              </a:rPr>
              <a:t>The process capability index</a:t>
            </a:r>
            <a:endParaRPr sz="2400" dirty="0">
              <a:latin typeface="+mn-lt"/>
            </a:endParaRPr>
          </a:p>
        </p:txBody>
      </p:sp>
      <p:graphicFrame>
        <p:nvGraphicFramePr>
          <p:cNvPr id="3" name="Object 2" descr="left parenthesis C sub p right parenthesis"/>
          <p:cNvGraphicFramePr>
            <a:graphicFrameLocks noChangeAspect="1"/>
          </p:cNvGraphicFramePr>
          <p:nvPr>
            <p:extLst>
              <p:ext uri="{D42A27DB-BD31-4B8C-83A1-F6EECF244321}">
                <p14:modId xmlns:p14="http://schemas.microsoft.com/office/powerpoint/2010/main" val="3360237826"/>
              </p:ext>
            </p:extLst>
          </p:nvPr>
        </p:nvGraphicFramePr>
        <p:xfrm>
          <a:off x="4826841" y="1803233"/>
          <a:ext cx="531791" cy="388616"/>
        </p:xfrm>
        <a:graphic>
          <a:graphicData uri="http://schemas.openxmlformats.org/presentationml/2006/ole">
            <mc:AlternateContent xmlns:mc="http://schemas.openxmlformats.org/markup-compatibility/2006">
              <mc:Choice xmlns:v="urn:schemas-microsoft-com:vml" Requires="v">
                <p:oleObj spid="_x0000_s77503" name="Equation" r:id="rId4" imgW="330120" imgH="241200" progId="Equation.DSMT4">
                  <p:embed/>
                </p:oleObj>
              </mc:Choice>
              <mc:Fallback>
                <p:oleObj name="Equation" r:id="rId4" imgW="330120" imgH="241200" progId="Equation.DSMT4">
                  <p:embed/>
                  <p:pic>
                    <p:nvPicPr>
                      <p:cNvPr id="0" name=""/>
                      <p:cNvPicPr/>
                      <p:nvPr/>
                    </p:nvPicPr>
                    <p:blipFill>
                      <a:blip r:embed="rId5"/>
                      <a:stretch>
                        <a:fillRect/>
                      </a:stretch>
                    </p:blipFill>
                    <p:spPr>
                      <a:xfrm>
                        <a:off x="4826841" y="1803233"/>
                        <a:ext cx="531791" cy="388616"/>
                      </a:xfrm>
                      <a:prstGeom prst="rect">
                        <a:avLst/>
                      </a:prstGeom>
                    </p:spPr>
                  </p:pic>
                </p:oleObj>
              </mc:Fallback>
            </mc:AlternateContent>
          </a:graphicData>
        </a:graphic>
      </p:graphicFrame>
      <p:sp>
        <p:nvSpPr>
          <p:cNvPr id="476" name="Text placeholder 3"/>
          <p:cNvSpPr txBox="1">
            <a:spLocks noGrp="1"/>
          </p:cNvSpPr>
          <p:nvPr>
            <p:ph type="body" idx="2"/>
          </p:nvPr>
        </p:nvSpPr>
        <p:spPr>
          <a:xfrm>
            <a:off x="5590799" y="1621006"/>
            <a:ext cx="2383823" cy="504234"/>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ts val="2700"/>
              <a:buFont typeface="Arial"/>
              <a:buNone/>
            </a:pPr>
            <a:r>
              <a:rPr lang="en-US" sz="2400" b="0" i="0" u="none" strike="noStrike" cap="none" dirty="0">
                <a:solidFill>
                  <a:schemeClr val="dk1"/>
                </a:solidFill>
                <a:latin typeface="+mn-lt"/>
                <a:sym typeface="Arial"/>
              </a:rPr>
              <a:t>is a measure </a:t>
            </a:r>
            <a:r>
              <a:rPr lang="en-US" sz="2400" b="0" i="0" u="none" strike="noStrike" cap="none" dirty="0" smtClean="0">
                <a:solidFill>
                  <a:schemeClr val="dk1"/>
                </a:solidFill>
                <a:latin typeface="+mn-lt"/>
                <a:sym typeface="Arial"/>
              </a:rPr>
              <a:t>of</a:t>
            </a:r>
            <a:endParaRPr sz="2400" dirty="0">
              <a:latin typeface="+mn-lt"/>
            </a:endParaRPr>
          </a:p>
        </p:txBody>
      </p:sp>
      <p:sp>
        <p:nvSpPr>
          <p:cNvPr id="477" name="Text placeholder 4"/>
          <p:cNvSpPr txBox="1">
            <a:spLocks noGrp="1"/>
          </p:cNvSpPr>
          <p:nvPr>
            <p:ph type="body" idx="3"/>
          </p:nvPr>
        </p:nvSpPr>
        <p:spPr>
          <a:xfrm>
            <a:off x="447894" y="2472491"/>
            <a:ext cx="8234424" cy="776843"/>
          </a:xfrm>
          <a:prstGeom prst="rect">
            <a:avLst/>
          </a:prstGeom>
          <a:noFill/>
          <a:ln>
            <a:noFill/>
          </a:ln>
        </p:spPr>
        <p:txBody>
          <a:bodyPr spcFirstLastPara="1" wrap="square" lIns="0" tIns="0" rIns="0" bIns="0" anchor="b" anchorCtr="0">
            <a:noAutofit/>
          </a:bodyPr>
          <a:lstStyle/>
          <a:p>
            <a:pPr marL="0" marR="0" lvl="0" indent="0" algn="l" rtl="0">
              <a:spcAft>
                <a:spcPts val="0"/>
              </a:spcAft>
              <a:buClr>
                <a:srgbClr val="007FA3"/>
              </a:buClr>
              <a:buSzPts val="2700"/>
              <a:buFont typeface="Arial"/>
              <a:buNone/>
            </a:pPr>
            <a:r>
              <a:rPr lang="en-US" sz="2400" b="0" i="0" u="none" strike="noStrike" cap="none" dirty="0" smtClean="0">
                <a:solidFill>
                  <a:schemeClr val="dk1"/>
                </a:solidFill>
                <a:latin typeface="+mn-lt"/>
                <a:ea typeface="Arial"/>
                <a:cs typeface="Arial"/>
                <a:sym typeface="Arial"/>
              </a:rPr>
              <a:t>how well a manufacturing process can achieve specifications.</a:t>
            </a:r>
            <a:endParaRPr sz="2400" b="0" i="0" u="none" strike="noStrike" cap="none" dirty="0">
              <a:solidFill>
                <a:schemeClr val="dk1"/>
              </a:solidFill>
              <a:latin typeface="+mn-lt"/>
              <a:ea typeface="Arial"/>
              <a:cs typeface="Arial"/>
              <a:sym typeface="Arial"/>
            </a:endParaRPr>
          </a:p>
        </p:txBody>
      </p:sp>
      <p:sp>
        <p:nvSpPr>
          <p:cNvPr id="478" name="Text placeholder 5"/>
          <p:cNvSpPr txBox="1">
            <a:spLocks noGrp="1"/>
          </p:cNvSpPr>
          <p:nvPr>
            <p:ph type="body" idx="4"/>
          </p:nvPr>
        </p:nvSpPr>
        <p:spPr>
          <a:xfrm>
            <a:off x="452718" y="3402622"/>
            <a:ext cx="8229600" cy="1925515"/>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sym typeface="Arial"/>
              </a:rPr>
              <a:t>Using a sample of output, measure the dimension of </a:t>
            </a:r>
            <a:r>
              <a:rPr lang="en-US" sz="2400" b="0" i="0" u="none" strike="noStrike" cap="none" dirty="0" smtClean="0">
                <a:solidFill>
                  <a:schemeClr val="dk1"/>
                </a:solidFill>
                <a:latin typeface="+mn-lt"/>
                <a:sym typeface="Arial"/>
              </a:rPr>
              <a:t>interest </a:t>
            </a:r>
            <a:r>
              <a:rPr lang="en-US" sz="2400" b="0" i="0" u="none" strike="noStrike" cap="none" dirty="0">
                <a:solidFill>
                  <a:schemeClr val="dk1"/>
                </a:solidFill>
                <a:latin typeface="+mn-lt"/>
                <a:sym typeface="Arial"/>
              </a:rPr>
              <a:t>and compute the total variation using the third empirical rule.</a:t>
            </a:r>
            <a:endParaRPr sz="2400" dirty="0">
              <a:latin typeface="+mn-lt"/>
            </a:endParaRPr>
          </a:p>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sym typeface="Arial"/>
              </a:rPr>
              <a:t>Compare results to specifications using:</a:t>
            </a:r>
            <a:endParaRPr sz="2400" b="0" i="0" u="none" strike="noStrike" cap="none" dirty="0">
              <a:solidFill>
                <a:schemeClr val="dk1"/>
              </a:solidFill>
              <a:latin typeface="+mn-lt"/>
              <a:sym typeface="Arial"/>
            </a:endParaRPr>
          </a:p>
        </p:txBody>
      </p:sp>
      <p:graphicFrame>
        <p:nvGraphicFramePr>
          <p:cNvPr id="4" name="Object 3" descr="C sub p = start fraction upper specification minus lower specification over total variation end fraction, This equation is labeled, 4.11"/>
          <p:cNvGraphicFramePr>
            <a:graphicFrameLocks noChangeAspect="1"/>
          </p:cNvGraphicFramePr>
          <p:nvPr>
            <p:extLst>
              <p:ext uri="{D42A27DB-BD31-4B8C-83A1-F6EECF244321}">
                <p14:modId xmlns:p14="http://schemas.microsoft.com/office/powerpoint/2010/main" val="673535437"/>
              </p:ext>
            </p:extLst>
          </p:nvPr>
        </p:nvGraphicFramePr>
        <p:xfrm>
          <a:off x="1652153" y="5481425"/>
          <a:ext cx="5522439" cy="576417"/>
        </p:xfrm>
        <a:graphic>
          <a:graphicData uri="http://schemas.openxmlformats.org/presentationml/2006/ole">
            <mc:AlternateContent xmlns:mc="http://schemas.openxmlformats.org/markup-compatibility/2006">
              <mc:Choice xmlns:v="urn:schemas-microsoft-com:vml" Requires="v">
                <p:oleObj spid="_x0000_s77504" name="Equation" r:id="rId6" imgW="3771720" imgH="393480" progId="Equation.DSMT4">
                  <p:embed/>
                </p:oleObj>
              </mc:Choice>
              <mc:Fallback>
                <p:oleObj name="Equation" r:id="rId6" imgW="3771720" imgH="393480" progId="Equation.DSMT4">
                  <p:embed/>
                  <p:pic>
                    <p:nvPicPr>
                      <p:cNvPr id="0" name=""/>
                      <p:cNvPicPr/>
                      <p:nvPr/>
                    </p:nvPicPr>
                    <p:blipFill>
                      <a:blip r:embed="rId7"/>
                      <a:stretch>
                        <a:fillRect/>
                      </a:stretch>
                    </p:blipFill>
                    <p:spPr>
                      <a:xfrm>
                        <a:off x="1652153" y="5481425"/>
                        <a:ext cx="5522439" cy="57641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2800"/>
              <a:buFont typeface="Arial"/>
              <a:buNone/>
            </a:pPr>
            <a:r>
              <a:rPr lang="en-US" sz="2800" b="1" i="0" u="none" strike="noStrike" cap="none" dirty="0">
                <a:solidFill>
                  <a:srgbClr val="007FA3"/>
                </a:solidFill>
                <a:latin typeface="+mj-lt"/>
                <a:ea typeface="Arial"/>
                <a:cs typeface="Arial"/>
                <a:sym typeface="Arial"/>
              </a:rPr>
              <a:t>Example </a:t>
            </a:r>
            <a:r>
              <a:rPr lang="en-US" sz="2800" b="1" i="0" u="none" strike="noStrike" cap="none" dirty="0" smtClean="0">
                <a:solidFill>
                  <a:srgbClr val="007FA3"/>
                </a:solidFill>
                <a:latin typeface="+mj-lt"/>
                <a:ea typeface="Arial"/>
                <a:cs typeface="Arial"/>
                <a:sym typeface="Arial"/>
              </a:rPr>
              <a:t>4.24: </a:t>
            </a:r>
            <a:r>
              <a:rPr lang="en-US" sz="2800" b="1" i="0" u="none" strike="noStrike" cap="none" dirty="0">
                <a:solidFill>
                  <a:srgbClr val="007FA3"/>
                </a:solidFill>
                <a:latin typeface="+mj-lt"/>
                <a:ea typeface="Arial"/>
                <a:cs typeface="Arial"/>
                <a:sym typeface="Arial"/>
              </a:rPr>
              <a:t>Using Empirical Rules to Measure the Capability of a Manufacturing Process</a:t>
            </a:r>
            <a:endParaRPr sz="2800" b="1" i="0" u="none" strike="noStrike" cap="none" dirty="0">
              <a:solidFill>
                <a:srgbClr val="007FA3"/>
              </a:solidFill>
              <a:latin typeface="+mj-lt"/>
              <a:ea typeface="Arial"/>
              <a:cs typeface="Arial"/>
              <a:sym typeface="Arial"/>
            </a:endParaRPr>
          </a:p>
        </p:txBody>
      </p:sp>
      <p:pic>
        <p:nvPicPr>
          <p:cNvPr id="2" name="Picture 1" descr="An Excel table titled, Manufacturing Measurements has 12 rows from row 3 to row 14 and 8 columns from A to H. The row entries are as follows. Row 3. 5.21, 5.87, 4.85, 4.95, 5.07, 4.96, 4.96, 5.11. Row 4. 5.02, 5.33, 4.82, 4.86, 4.82, 4.96, 5.06, 5.11. Row 5. 4.9, 5.11, 5.02, 5.13, 5.03, 4.94, 4.86, 5.08. Row 6. 5, 5.07, 4.9, 4.95, 4.85, 5.19, 4.96, 5.03. Row 7. 5.16, 4.93, 4.73, 5.22, 4.89, 4.91, 4.99, 4.94. Row 8. 5.03, 4.99, 5.04, 4.81, 4.82, 5.01, 4.94, 4.88. Row 9. 4.96, 5.04, 5.07, 4.91, 5.18, 4.93, 5.06, 4.91. Row 10. 5.04, 5.14, 4.81, 4.95, 5.02, 5.05, 4.95, 4.86. Row 11. 4.98, 5.09, 5.04, 4.94, 5.05, 4.96, 5.02, 4.89. Row 12. 5.07, 5.06, 5.03, 4.81, 4.88, 4.92, 5.01, 4.91. Row 13. 5.02, 4.85, 5.01, 5.11, 5.08, 4.95, 5.04, 4.87. Row 14. 5.08, 4.93 5.14, 5.14, 4.81, 4.98, 5.08, 5.01, 4.93. The data next to the table is, mean = 4.99. Standard deviation = 0.117. The Empirical rules are as follows. Mean minus 3 times standard deviation = 4.640, Mean + 3 times standard deviation = 5.340, and total variation = 0.700. Lower specification = 4.8. Upper specification = 5.2. Specification range = 0.4. C sub p = 0.57."/>
          <p:cNvPicPr>
            <a:picLocks noChangeAspect="1"/>
          </p:cNvPicPr>
          <p:nvPr/>
        </p:nvPicPr>
        <p:blipFill>
          <a:blip r:embed="rId3"/>
          <a:stretch>
            <a:fillRect/>
          </a:stretch>
        </p:blipFill>
        <p:spPr>
          <a:xfrm>
            <a:off x="1103076" y="1803653"/>
            <a:ext cx="6902681" cy="2624645"/>
          </a:xfrm>
          <a:prstGeom prst="rect">
            <a:avLst/>
          </a:prstGeom>
        </p:spPr>
      </p:pic>
      <p:pic>
        <p:nvPicPr>
          <p:cNvPr id="3" name="Picture 2" descr="An Excel table and a histogram in the same Excel sheet. The table has 10 rows from row 2 to row 11 and 2 columns, A and B. The columns headings in row 1 from left to right are Bin and Frequency. The row entries are as follows. Row 2. 4.6, 0. Row 3. 4.7, 0. Row 4. 4.8, 3. Row 5. 4.9, 38. Row 6. 5, 69. Row 7. 5.1, 65. Row 8. 5.2, 20. Row 9. 5.3, 3. Row 10. 5.4, 1. Row 11. More, 1. The histogram titled, Manufacturing Measurements plots frequency from 0 to 80 in increments 10 versus bin from 4.6 to 5.4 in increments of 0.1 with more next to 5.4 on the right. The data of the bins and the bin height are as follows. 4.8, 3. 4.9, 38. 5, 69. 5.1, 65. 5.2, 20. 5.3, 3. 5.4, 1. More, 1."/>
          <p:cNvPicPr>
            <a:picLocks noChangeAspect="1"/>
          </p:cNvPicPr>
          <p:nvPr/>
        </p:nvPicPr>
        <p:blipFill>
          <a:blip r:embed="rId4"/>
          <a:stretch>
            <a:fillRect/>
          </a:stretch>
        </p:blipFill>
        <p:spPr>
          <a:xfrm>
            <a:off x="2692657" y="4587285"/>
            <a:ext cx="3758686" cy="1622382"/>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Standardized Values</a:t>
            </a:r>
            <a:endParaRPr sz="3600" b="1" i="0" u="none" strike="noStrike" cap="none" dirty="0">
              <a:solidFill>
                <a:srgbClr val="007FA3"/>
              </a:solidFill>
              <a:latin typeface="+mj-lt"/>
              <a:ea typeface="Arial"/>
              <a:cs typeface="Arial"/>
              <a:sym typeface="Arial"/>
            </a:endParaRPr>
          </a:p>
        </p:txBody>
      </p:sp>
      <p:sp>
        <p:nvSpPr>
          <p:cNvPr id="492" name="Text placeholder 2"/>
          <p:cNvSpPr txBox="1">
            <a:spLocks noGrp="1"/>
          </p:cNvSpPr>
          <p:nvPr>
            <p:ph type="body" idx="1"/>
          </p:nvPr>
        </p:nvSpPr>
        <p:spPr>
          <a:xfrm>
            <a:off x="457200" y="1600200"/>
            <a:ext cx="8229600" cy="2655278"/>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A </a:t>
            </a:r>
            <a:r>
              <a:rPr lang="en-US" sz="2400" b="1" i="0" u="none" strike="noStrike" cap="none" dirty="0">
                <a:solidFill>
                  <a:srgbClr val="000000"/>
                </a:solidFill>
                <a:latin typeface="+mn-lt"/>
                <a:sym typeface="Arial"/>
              </a:rPr>
              <a:t>standardized value</a:t>
            </a:r>
            <a:r>
              <a:rPr lang="en-US" sz="2400" b="0" i="0" u="none" strike="noStrike" cap="none" dirty="0">
                <a:solidFill>
                  <a:srgbClr val="000000"/>
                </a:solidFill>
                <a:latin typeface="+mn-lt"/>
                <a:sym typeface="Arial"/>
              </a:rPr>
              <a:t>, commonly called a </a:t>
            </a:r>
            <a:r>
              <a:rPr lang="en-US" sz="2400" b="1" i="1" u="none" strike="noStrike" cap="none" dirty="0">
                <a:solidFill>
                  <a:srgbClr val="000000"/>
                </a:solidFill>
                <a:latin typeface="+mn-lt"/>
                <a:sym typeface="Arial"/>
              </a:rPr>
              <a:t>z</a:t>
            </a:r>
            <a:r>
              <a:rPr lang="en-US" sz="2400" b="1" i="0" u="none" strike="noStrike" cap="none" dirty="0">
                <a:solidFill>
                  <a:srgbClr val="000000"/>
                </a:solidFill>
                <a:latin typeface="+mn-lt"/>
                <a:sym typeface="Arial"/>
              </a:rPr>
              <a:t>-score</a:t>
            </a:r>
            <a:r>
              <a:rPr lang="en-US" sz="2400" b="0" i="0" u="none" strike="noStrike" cap="none" dirty="0">
                <a:solidFill>
                  <a:srgbClr val="000000"/>
                </a:solidFill>
                <a:latin typeface="+mn-lt"/>
                <a:sym typeface="Arial"/>
              </a:rPr>
              <a:t>, provides a relative measure of the distance an observation is from the mean, which is independent of the units of measurement.</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The </a:t>
            </a:r>
            <a:r>
              <a:rPr lang="en-US" sz="2400" b="0" i="1" u="none" strike="noStrike" cap="none" dirty="0">
                <a:solidFill>
                  <a:srgbClr val="000000"/>
                </a:solidFill>
                <a:latin typeface="+mn-lt"/>
                <a:sym typeface="Arial"/>
              </a:rPr>
              <a:t>z</a:t>
            </a:r>
            <a:r>
              <a:rPr lang="en-US" sz="2400" b="0" i="0" u="none" strike="noStrike" cap="none" dirty="0">
                <a:solidFill>
                  <a:srgbClr val="000000"/>
                </a:solidFill>
                <a:latin typeface="+mn-lt"/>
                <a:sym typeface="Arial"/>
              </a:rPr>
              <a:t>-score for the i</a:t>
            </a:r>
            <a:r>
              <a:rPr lang="en-US" sz="2400" b="0" i="0" u="none" strike="noStrike" cap="none" baseline="30000" dirty="0">
                <a:solidFill>
                  <a:srgbClr val="000000"/>
                </a:solidFill>
                <a:latin typeface="+mn-lt"/>
                <a:sym typeface="Arial"/>
              </a:rPr>
              <a:t>th</a:t>
            </a:r>
            <a:r>
              <a:rPr lang="en-US" sz="2400" b="0" i="0" u="none" strike="noStrike" cap="none" dirty="0">
                <a:solidFill>
                  <a:srgbClr val="000000"/>
                </a:solidFill>
                <a:latin typeface="+mn-lt"/>
                <a:sym typeface="Arial"/>
              </a:rPr>
              <a:t> observation in a data set is calculated as follows:</a:t>
            </a:r>
            <a:endParaRPr sz="2400" b="0" i="0" u="none" strike="noStrike" cap="none" dirty="0">
              <a:solidFill>
                <a:srgbClr val="000000"/>
              </a:solidFill>
              <a:latin typeface="+mn-lt"/>
              <a:sym typeface="Arial"/>
            </a:endParaRPr>
          </a:p>
        </p:txBody>
      </p:sp>
      <p:graphicFrame>
        <p:nvGraphicFramePr>
          <p:cNvPr id="3" name="Object 2" descr="z sub i = start fraction x sub i minus x bar over s end fraction,This equation is labeled, 4.12"/>
          <p:cNvGraphicFramePr>
            <a:graphicFrameLocks noChangeAspect="1"/>
          </p:cNvGraphicFramePr>
          <p:nvPr>
            <p:extLst>
              <p:ext uri="{D42A27DB-BD31-4B8C-83A1-F6EECF244321}">
                <p14:modId xmlns:p14="http://schemas.microsoft.com/office/powerpoint/2010/main" val="3245325340"/>
              </p:ext>
            </p:extLst>
          </p:nvPr>
        </p:nvGraphicFramePr>
        <p:xfrm>
          <a:off x="2481387" y="4339964"/>
          <a:ext cx="2231288" cy="576417"/>
        </p:xfrm>
        <a:graphic>
          <a:graphicData uri="http://schemas.openxmlformats.org/presentationml/2006/ole">
            <mc:AlternateContent xmlns:mc="http://schemas.openxmlformats.org/markup-compatibility/2006">
              <mc:Choice xmlns:v="urn:schemas-microsoft-com:vml" Requires="v">
                <p:oleObj spid="_x0000_s78466" name="Equation" r:id="rId4" imgW="1523880" imgH="393480" progId="Equation.DSMT4">
                  <p:embed/>
                </p:oleObj>
              </mc:Choice>
              <mc:Fallback>
                <p:oleObj name="Equation" r:id="rId4" imgW="1523880" imgH="393480" progId="Equation.DSMT4">
                  <p:embed/>
                  <p:pic>
                    <p:nvPicPr>
                      <p:cNvPr id="0" name=""/>
                      <p:cNvPicPr/>
                      <p:nvPr/>
                    </p:nvPicPr>
                    <p:blipFill>
                      <a:blip r:embed="rId5"/>
                      <a:stretch>
                        <a:fillRect/>
                      </a:stretch>
                    </p:blipFill>
                    <p:spPr>
                      <a:xfrm>
                        <a:off x="2481387" y="4339964"/>
                        <a:ext cx="2231288" cy="576417"/>
                      </a:xfrm>
                      <a:prstGeom prst="rect">
                        <a:avLst/>
                      </a:prstGeom>
                    </p:spPr>
                  </p:pic>
                </p:oleObj>
              </mc:Fallback>
            </mc:AlternateContent>
          </a:graphicData>
        </a:graphic>
      </p:graphicFrame>
      <p:sp>
        <p:nvSpPr>
          <p:cNvPr id="494" name="Text placeholder 3"/>
          <p:cNvSpPr txBox="1">
            <a:spLocks noGrp="1"/>
          </p:cNvSpPr>
          <p:nvPr>
            <p:ph type="body" idx="2"/>
          </p:nvPr>
        </p:nvSpPr>
        <p:spPr>
          <a:xfrm>
            <a:off x="461790" y="5105400"/>
            <a:ext cx="2923248" cy="468428"/>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Excel function:</a:t>
            </a:r>
            <a:endParaRPr sz="2400" b="0" i="0" u="none" strike="noStrike" cap="none" dirty="0">
              <a:solidFill>
                <a:srgbClr val="000000"/>
              </a:solidFill>
              <a:latin typeface="+mn-lt"/>
              <a:ea typeface="Arial"/>
              <a:cs typeface="Arial"/>
              <a:sym typeface="Arial"/>
            </a:endParaRPr>
          </a:p>
        </p:txBody>
      </p:sp>
      <p:graphicFrame>
        <p:nvGraphicFramePr>
          <p:cNvPr id="4" name="Object 3" descr=" = S T A N D A R D I Z E left parenthesis x, mean, standard under score d e v right parenthesis. "/>
          <p:cNvGraphicFramePr>
            <a:graphicFrameLocks noChangeAspect="1"/>
          </p:cNvGraphicFramePr>
          <p:nvPr>
            <p:extLst>
              <p:ext uri="{D42A27DB-BD31-4B8C-83A1-F6EECF244321}">
                <p14:modId xmlns:p14="http://schemas.microsoft.com/office/powerpoint/2010/main" val="3100217896"/>
              </p:ext>
            </p:extLst>
          </p:nvPr>
        </p:nvGraphicFramePr>
        <p:xfrm>
          <a:off x="3514056" y="5246572"/>
          <a:ext cx="4561126" cy="327256"/>
        </p:xfrm>
        <a:graphic>
          <a:graphicData uri="http://schemas.openxmlformats.org/presentationml/2006/ole">
            <mc:AlternateContent xmlns:mc="http://schemas.openxmlformats.org/markup-compatibility/2006">
              <mc:Choice xmlns:v="urn:schemas-microsoft-com:vml" Requires="v">
                <p:oleObj spid="_x0000_s78467" name="Equation" r:id="rId6" imgW="2831760" imgH="203040" progId="Equation.DSMT4">
                  <p:embed/>
                </p:oleObj>
              </mc:Choice>
              <mc:Fallback>
                <p:oleObj name="Equation" r:id="rId6" imgW="2831760" imgH="203040" progId="Equation.DSMT4">
                  <p:embed/>
                  <p:pic>
                    <p:nvPicPr>
                      <p:cNvPr id="0" name=""/>
                      <p:cNvPicPr/>
                      <p:nvPr/>
                    </p:nvPicPr>
                    <p:blipFill>
                      <a:blip r:embed="rId7"/>
                      <a:stretch>
                        <a:fillRect/>
                      </a:stretch>
                    </p:blipFill>
                    <p:spPr>
                      <a:xfrm>
                        <a:off x="3514056" y="5246572"/>
                        <a:ext cx="4561126" cy="32725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Properties of </a:t>
            </a:r>
            <a:r>
              <a:rPr lang="en-US" sz="3600" b="1" i="1" u="none" strike="noStrike" cap="none" dirty="0">
                <a:solidFill>
                  <a:srgbClr val="007FA3"/>
                </a:solidFill>
                <a:latin typeface="+mj-lt"/>
                <a:ea typeface="Arial"/>
                <a:cs typeface="Arial"/>
                <a:sym typeface="Arial"/>
              </a:rPr>
              <a:t>z</a:t>
            </a:r>
            <a:r>
              <a:rPr lang="en-US" sz="3600" b="1" i="0" u="none" strike="noStrike" cap="none" dirty="0">
                <a:solidFill>
                  <a:srgbClr val="007FA3"/>
                </a:solidFill>
                <a:latin typeface="+mj-lt"/>
                <a:ea typeface="Arial"/>
                <a:cs typeface="Arial"/>
                <a:sym typeface="Arial"/>
              </a:rPr>
              <a:t>-Scores</a:t>
            </a:r>
            <a:endParaRPr sz="3600" b="1" i="0" u="none" strike="noStrike" cap="none" dirty="0">
              <a:solidFill>
                <a:srgbClr val="007FA3"/>
              </a:solidFill>
              <a:latin typeface="+mj-lt"/>
              <a:ea typeface="Arial"/>
              <a:cs typeface="Arial"/>
              <a:sym typeface="Arial"/>
            </a:endParaRPr>
          </a:p>
        </p:txBody>
      </p:sp>
      <p:graphicFrame>
        <p:nvGraphicFramePr>
          <p:cNvPr id="4" name="Object 3" descr="z sub i = start fraction x sub i minus x bar over s end fraction, This equation is labeled, 4.12"/>
          <p:cNvGraphicFramePr>
            <a:graphicFrameLocks noChangeAspect="1"/>
          </p:cNvGraphicFramePr>
          <p:nvPr>
            <p:extLst>
              <p:ext uri="{D42A27DB-BD31-4B8C-83A1-F6EECF244321}">
                <p14:modId xmlns:p14="http://schemas.microsoft.com/office/powerpoint/2010/main" val="1601510511"/>
              </p:ext>
            </p:extLst>
          </p:nvPr>
        </p:nvGraphicFramePr>
        <p:xfrm>
          <a:off x="2135880" y="1645557"/>
          <a:ext cx="2623363" cy="767212"/>
        </p:xfrm>
        <a:graphic>
          <a:graphicData uri="http://schemas.openxmlformats.org/presentationml/2006/ole">
            <mc:AlternateContent xmlns:mc="http://schemas.openxmlformats.org/markup-compatibility/2006">
              <mc:Choice xmlns:v="urn:schemas-microsoft-com:vml" Requires="v">
                <p:oleObj spid="_x0000_s97682" name="Equation" r:id="rId4" imgW="1346040" imgH="393480" progId="Equation.DSMT4">
                  <p:embed/>
                </p:oleObj>
              </mc:Choice>
              <mc:Fallback>
                <p:oleObj name="Equation" r:id="rId4" imgW="1346040" imgH="393480" progId="Equation.DSMT4">
                  <p:embed/>
                  <p:pic>
                    <p:nvPicPr>
                      <p:cNvPr id="0" name=""/>
                      <p:cNvPicPr/>
                      <p:nvPr/>
                    </p:nvPicPr>
                    <p:blipFill>
                      <a:blip r:embed="rId5"/>
                      <a:stretch>
                        <a:fillRect/>
                      </a:stretch>
                    </p:blipFill>
                    <p:spPr>
                      <a:xfrm>
                        <a:off x="2135880" y="1645557"/>
                        <a:ext cx="2623363" cy="767212"/>
                      </a:xfrm>
                      <a:prstGeom prst="rect">
                        <a:avLst/>
                      </a:prstGeom>
                    </p:spPr>
                  </p:pic>
                </p:oleObj>
              </mc:Fallback>
            </mc:AlternateContent>
          </a:graphicData>
        </a:graphic>
      </p:graphicFrame>
      <p:sp>
        <p:nvSpPr>
          <p:cNvPr id="501" name="Text placeholder 2"/>
          <p:cNvSpPr txBox="1">
            <a:spLocks noGrp="1"/>
          </p:cNvSpPr>
          <p:nvPr>
            <p:ph type="body" idx="1"/>
          </p:nvPr>
        </p:nvSpPr>
        <p:spPr>
          <a:xfrm>
            <a:off x="457200" y="2554521"/>
            <a:ext cx="5234134" cy="332091"/>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The numerator represents the distance that</a:t>
            </a:r>
            <a:endParaRPr sz="2000" b="0" i="0" u="none" strike="noStrike" cap="none" dirty="0">
              <a:solidFill>
                <a:schemeClr val="dk1"/>
              </a:solidFill>
              <a:latin typeface="+mn-lt"/>
              <a:ea typeface="Arial"/>
              <a:cs typeface="Arial"/>
              <a:sym typeface="Arial"/>
            </a:endParaRPr>
          </a:p>
        </p:txBody>
      </p:sp>
      <p:graphicFrame>
        <p:nvGraphicFramePr>
          <p:cNvPr id="2" name="Object 1" descr="x sub i"/>
          <p:cNvGraphicFramePr>
            <a:graphicFrameLocks noChangeAspect="1"/>
          </p:cNvGraphicFramePr>
          <p:nvPr>
            <p:extLst>
              <p:ext uri="{D42A27DB-BD31-4B8C-83A1-F6EECF244321}">
                <p14:modId xmlns:p14="http://schemas.microsoft.com/office/powerpoint/2010/main" val="933703727"/>
              </p:ext>
            </p:extLst>
          </p:nvPr>
        </p:nvGraphicFramePr>
        <p:xfrm>
          <a:off x="5913009" y="2541964"/>
          <a:ext cx="245441" cy="368163"/>
        </p:xfrm>
        <a:graphic>
          <a:graphicData uri="http://schemas.openxmlformats.org/presentationml/2006/ole">
            <mc:AlternateContent xmlns:mc="http://schemas.openxmlformats.org/markup-compatibility/2006">
              <mc:Choice xmlns:v="urn:schemas-microsoft-com:vml" Requires="v">
                <p:oleObj spid="_x0000_s97683" name="Equation" r:id="rId6" imgW="152280" imgH="228600" progId="Equation.DSMT4">
                  <p:embed/>
                </p:oleObj>
              </mc:Choice>
              <mc:Fallback>
                <p:oleObj name="Equation" r:id="rId6" imgW="152280" imgH="228600" progId="Equation.DSMT4">
                  <p:embed/>
                  <p:pic>
                    <p:nvPicPr>
                      <p:cNvPr id="0" name=""/>
                      <p:cNvPicPr/>
                      <p:nvPr/>
                    </p:nvPicPr>
                    <p:blipFill>
                      <a:blip r:embed="rId7"/>
                      <a:stretch>
                        <a:fillRect/>
                      </a:stretch>
                    </p:blipFill>
                    <p:spPr>
                      <a:xfrm>
                        <a:off x="5913009" y="2541964"/>
                        <a:ext cx="245441" cy="368163"/>
                      </a:xfrm>
                      <a:prstGeom prst="rect">
                        <a:avLst/>
                      </a:prstGeom>
                    </p:spPr>
                  </p:pic>
                </p:oleObj>
              </mc:Fallback>
            </mc:AlternateContent>
          </a:graphicData>
        </a:graphic>
      </p:graphicFrame>
      <p:sp>
        <p:nvSpPr>
          <p:cNvPr id="503" name="Text placeholder 3"/>
          <p:cNvSpPr txBox="1">
            <a:spLocks noGrp="1"/>
          </p:cNvSpPr>
          <p:nvPr>
            <p:ph type="body" idx="2"/>
          </p:nvPr>
        </p:nvSpPr>
        <p:spPr>
          <a:xfrm>
            <a:off x="6301910" y="2568657"/>
            <a:ext cx="1445271" cy="36113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000" b="0" i="0" u="none" strike="noStrike" cap="none" dirty="0">
                <a:solidFill>
                  <a:srgbClr val="000000"/>
                </a:solidFill>
                <a:latin typeface="+mn-lt"/>
                <a:ea typeface="Arial"/>
                <a:cs typeface="Arial"/>
                <a:sym typeface="Arial"/>
              </a:rPr>
              <a:t>is from the</a:t>
            </a:r>
            <a:endParaRPr sz="2000" b="0" i="0" u="none" strike="noStrike" cap="none" dirty="0">
              <a:solidFill>
                <a:schemeClr val="dk1"/>
              </a:solidFill>
              <a:latin typeface="+mn-lt"/>
              <a:ea typeface="Arial"/>
              <a:cs typeface="Arial"/>
              <a:sym typeface="Arial"/>
            </a:endParaRPr>
          </a:p>
        </p:txBody>
      </p:sp>
      <p:sp>
        <p:nvSpPr>
          <p:cNvPr id="504" name="Text placeholder 4"/>
          <p:cNvSpPr txBox="1">
            <a:spLocks noGrp="1"/>
          </p:cNvSpPr>
          <p:nvPr>
            <p:ph type="body" idx="3"/>
          </p:nvPr>
        </p:nvSpPr>
        <p:spPr>
          <a:xfrm>
            <a:off x="716189" y="3085800"/>
            <a:ext cx="5187877" cy="3441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000" b="0" i="0" u="none" strike="noStrike" cap="none" dirty="0">
                <a:solidFill>
                  <a:schemeClr val="dk1"/>
                </a:solidFill>
                <a:latin typeface="+mn-lt"/>
                <a:sym typeface="Arial"/>
              </a:rPr>
              <a:t>sample mean; a negative value indicates that</a:t>
            </a:r>
            <a:endParaRPr sz="2000" dirty="0">
              <a:latin typeface="+mn-lt"/>
            </a:endParaRPr>
          </a:p>
        </p:txBody>
      </p:sp>
      <p:graphicFrame>
        <p:nvGraphicFramePr>
          <p:cNvPr id="3" name="Object 2" descr="x sub i"/>
          <p:cNvGraphicFramePr>
            <a:graphicFrameLocks noChangeAspect="1"/>
          </p:cNvGraphicFramePr>
          <p:nvPr>
            <p:extLst>
              <p:ext uri="{D42A27DB-BD31-4B8C-83A1-F6EECF244321}">
                <p14:modId xmlns:p14="http://schemas.microsoft.com/office/powerpoint/2010/main" val="1050820116"/>
              </p:ext>
            </p:extLst>
          </p:nvPr>
        </p:nvGraphicFramePr>
        <p:xfrm>
          <a:off x="6070323" y="3085876"/>
          <a:ext cx="223128" cy="334694"/>
        </p:xfrm>
        <a:graphic>
          <a:graphicData uri="http://schemas.openxmlformats.org/presentationml/2006/ole">
            <mc:AlternateContent xmlns:mc="http://schemas.openxmlformats.org/markup-compatibility/2006">
              <mc:Choice xmlns:v="urn:schemas-microsoft-com:vml" Requires="v">
                <p:oleObj spid="_x0000_s97684" name="Equation" r:id="rId8" imgW="152280" imgH="228600" progId="Equation.DSMT4">
                  <p:embed/>
                </p:oleObj>
              </mc:Choice>
              <mc:Fallback>
                <p:oleObj name="Equation" r:id="rId8" imgW="152280" imgH="228600" progId="Equation.DSMT4">
                  <p:embed/>
                  <p:pic>
                    <p:nvPicPr>
                      <p:cNvPr id="0" name=""/>
                      <p:cNvPicPr/>
                      <p:nvPr/>
                    </p:nvPicPr>
                    <p:blipFill>
                      <a:blip r:embed="rId9"/>
                      <a:stretch>
                        <a:fillRect/>
                      </a:stretch>
                    </p:blipFill>
                    <p:spPr>
                      <a:xfrm>
                        <a:off x="6070323" y="3085876"/>
                        <a:ext cx="223128" cy="334694"/>
                      </a:xfrm>
                      <a:prstGeom prst="rect">
                        <a:avLst/>
                      </a:prstGeom>
                    </p:spPr>
                  </p:pic>
                </p:oleObj>
              </mc:Fallback>
            </mc:AlternateContent>
          </a:graphicData>
        </a:graphic>
      </p:graphicFrame>
      <p:sp>
        <p:nvSpPr>
          <p:cNvPr id="506" name="Text placeholder 5"/>
          <p:cNvSpPr txBox="1">
            <a:spLocks noGrp="1"/>
          </p:cNvSpPr>
          <p:nvPr>
            <p:ph type="body" idx="4"/>
          </p:nvPr>
        </p:nvSpPr>
        <p:spPr>
          <a:xfrm>
            <a:off x="6534853" y="3103316"/>
            <a:ext cx="860611" cy="321506"/>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007FA3"/>
              </a:buClr>
              <a:buSzPts val="2400"/>
              <a:buFont typeface="Arial"/>
              <a:buNone/>
            </a:pPr>
            <a:r>
              <a:rPr lang="en-US" sz="2000" b="0" i="0" u="none" strike="noStrike" cap="none" dirty="0">
                <a:solidFill>
                  <a:schemeClr val="dk1"/>
                </a:solidFill>
                <a:latin typeface="+mn-lt"/>
                <a:sym typeface="Arial"/>
              </a:rPr>
              <a:t>lies to</a:t>
            </a:r>
            <a:endParaRPr sz="2000" dirty="0">
              <a:latin typeface="+mn-lt"/>
            </a:endParaRPr>
          </a:p>
        </p:txBody>
      </p:sp>
      <p:sp>
        <p:nvSpPr>
          <p:cNvPr id="507" name="Text placeholder 6"/>
          <p:cNvSpPr txBox="1">
            <a:spLocks noGrp="1"/>
          </p:cNvSpPr>
          <p:nvPr>
            <p:ph type="body" idx="5"/>
          </p:nvPr>
        </p:nvSpPr>
        <p:spPr>
          <a:xfrm>
            <a:off x="716189" y="3536989"/>
            <a:ext cx="7709177" cy="1270902"/>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007FA3"/>
              </a:buClr>
              <a:buSzPts val="2400"/>
              <a:buFont typeface="Arial"/>
              <a:buNone/>
            </a:pPr>
            <a:r>
              <a:rPr lang="en-US" sz="2000" b="0" i="0" u="none" strike="noStrike" cap="none" dirty="0">
                <a:solidFill>
                  <a:schemeClr val="dk1"/>
                </a:solidFill>
                <a:latin typeface="+mn-lt"/>
                <a:sym typeface="Arial"/>
              </a:rPr>
              <a:t>the left of the mean, and a positive value indicates that it lies to the right of the mean. By dividing by the standard deviation, </a:t>
            </a:r>
            <a:r>
              <a:rPr lang="en-US" sz="2000" b="0" i="1" u="none" strike="noStrike" cap="none" dirty="0">
                <a:solidFill>
                  <a:schemeClr val="dk1"/>
                </a:solidFill>
                <a:latin typeface="+mn-lt"/>
                <a:sym typeface="Arial"/>
              </a:rPr>
              <a:t>s</a:t>
            </a:r>
            <a:r>
              <a:rPr lang="en-US" sz="2000" b="0" i="0" u="none" strike="noStrike" cap="none" dirty="0">
                <a:solidFill>
                  <a:schemeClr val="dk1"/>
                </a:solidFill>
                <a:latin typeface="+mn-lt"/>
                <a:sym typeface="Arial"/>
              </a:rPr>
              <a:t>, we scale the distance from the mean to express it in units of standard deviations. Thus,</a:t>
            </a:r>
            <a:endParaRPr sz="2000" dirty="0">
              <a:latin typeface="+mn-lt"/>
            </a:endParaRPr>
          </a:p>
        </p:txBody>
      </p:sp>
      <p:sp>
        <p:nvSpPr>
          <p:cNvPr id="508" name="Text placeholder 7"/>
          <p:cNvSpPr txBox="1">
            <a:spLocks noGrp="1"/>
          </p:cNvSpPr>
          <p:nvPr>
            <p:ph type="body" idx="6"/>
          </p:nvPr>
        </p:nvSpPr>
        <p:spPr>
          <a:xfrm>
            <a:off x="468216" y="4903124"/>
            <a:ext cx="8229600" cy="1321830"/>
          </a:xfrm>
          <a:prstGeom prst="rect">
            <a:avLst/>
          </a:prstGeom>
          <a:noFill/>
          <a:ln>
            <a:noFill/>
          </a:ln>
        </p:spPr>
        <p:txBody>
          <a:bodyPr spcFirstLastPara="1" wrap="square" lIns="0" tIns="0" rIns="0" bIns="0" anchor="b" anchorCtr="0">
            <a:noAutofit/>
          </a:bodyPr>
          <a:lstStyle/>
          <a:p>
            <a:pPr marL="742950" marR="0" lvl="1" indent="-285750" algn="l" rtl="0">
              <a:spcAft>
                <a:spcPts val="0"/>
              </a:spcAft>
              <a:buClr>
                <a:srgbClr val="007FA3"/>
              </a:buClr>
              <a:buSzPts val="2000"/>
              <a:buFont typeface="Arial"/>
              <a:buChar char="–"/>
            </a:pPr>
            <a:r>
              <a:rPr lang="en-US" sz="2000" b="0" i="0" u="none" strike="noStrike" cap="none" dirty="0">
                <a:solidFill>
                  <a:schemeClr val="dk1"/>
                </a:solidFill>
                <a:latin typeface="+mn-lt"/>
                <a:sym typeface="Arial"/>
              </a:rPr>
              <a:t>a </a:t>
            </a:r>
            <a:r>
              <a:rPr lang="en-US" sz="2000" b="0" i="1" u="none" strike="noStrike" cap="none" dirty="0">
                <a:solidFill>
                  <a:schemeClr val="dk1"/>
                </a:solidFill>
                <a:latin typeface="+mn-lt"/>
                <a:sym typeface="Arial"/>
              </a:rPr>
              <a:t>z</a:t>
            </a:r>
            <a:r>
              <a:rPr lang="en-US" sz="2000" b="0" i="0" u="none" strike="noStrike" cap="none" dirty="0">
                <a:solidFill>
                  <a:schemeClr val="dk1"/>
                </a:solidFill>
                <a:latin typeface="+mn-lt"/>
                <a:sym typeface="Arial"/>
              </a:rPr>
              <a:t>-score of </a:t>
            </a:r>
            <a:r>
              <a:rPr lang="en-US" sz="2000" b="0" i="0" u="none" strike="noStrike" cap="none" dirty="0" smtClean="0">
                <a:solidFill>
                  <a:schemeClr val="dk1"/>
                </a:solidFill>
                <a:latin typeface="+mn-lt"/>
                <a:sym typeface="Arial"/>
              </a:rPr>
              <a:t>1.0 </a:t>
            </a:r>
            <a:r>
              <a:rPr lang="en-US" sz="2000" b="0" i="0" u="none" strike="noStrike" cap="none" dirty="0">
                <a:solidFill>
                  <a:schemeClr val="dk1"/>
                </a:solidFill>
                <a:latin typeface="+mn-lt"/>
                <a:sym typeface="Arial"/>
              </a:rPr>
              <a:t>means that the observation is one standard deviation to the right of the mean;</a:t>
            </a:r>
            <a:endParaRPr sz="2000" b="0" i="0" u="none" strike="noStrike" cap="none" dirty="0">
              <a:solidFill>
                <a:schemeClr val="dk1"/>
              </a:solidFill>
              <a:latin typeface="+mn-lt"/>
              <a:sym typeface="Arial"/>
            </a:endParaRPr>
          </a:p>
          <a:p>
            <a:pPr marL="742950" marR="0" lvl="1" indent="-285750" algn="l" rtl="0">
              <a:spcAft>
                <a:spcPts val="0"/>
              </a:spcAft>
              <a:buClr>
                <a:srgbClr val="007FA3"/>
              </a:buClr>
              <a:buSzPts val="2000"/>
              <a:buFont typeface="Arial"/>
              <a:buChar char="–"/>
            </a:pPr>
            <a:r>
              <a:rPr lang="en-US" sz="2000" b="0" i="0" u="none" strike="noStrike" cap="none" dirty="0">
                <a:solidFill>
                  <a:schemeClr val="dk1"/>
                </a:solidFill>
                <a:latin typeface="+mn-lt"/>
                <a:sym typeface="Arial"/>
              </a:rPr>
              <a:t>a </a:t>
            </a:r>
            <a:r>
              <a:rPr lang="en-US" sz="2000" b="0" i="1" u="none" strike="noStrike" cap="none" dirty="0">
                <a:solidFill>
                  <a:schemeClr val="dk1"/>
                </a:solidFill>
                <a:latin typeface="+mn-lt"/>
                <a:sym typeface="Arial"/>
              </a:rPr>
              <a:t>z</a:t>
            </a:r>
            <a:r>
              <a:rPr lang="en-US" sz="2000" b="0" i="0" u="none" strike="noStrike" cap="none" dirty="0">
                <a:solidFill>
                  <a:schemeClr val="dk1"/>
                </a:solidFill>
                <a:latin typeface="+mn-lt"/>
                <a:sym typeface="Arial"/>
              </a:rPr>
              <a:t>-score of </a:t>
            </a:r>
            <a:r>
              <a:rPr lang="en-US" sz="2000" dirty="0">
                <a:latin typeface="+mn-lt"/>
              </a:rPr>
              <a:t>-</a:t>
            </a:r>
            <a:r>
              <a:rPr lang="en-US" sz="2000" b="0" i="0" u="none" strike="noStrike" cap="none" dirty="0" smtClean="0">
                <a:solidFill>
                  <a:schemeClr val="dk1"/>
                </a:solidFill>
                <a:latin typeface="+mn-lt"/>
                <a:sym typeface="Arial"/>
              </a:rPr>
              <a:t>1.5 </a:t>
            </a:r>
            <a:r>
              <a:rPr lang="en-US" sz="2000" b="0" i="0" u="none" strike="noStrike" cap="none" dirty="0">
                <a:solidFill>
                  <a:schemeClr val="dk1"/>
                </a:solidFill>
                <a:latin typeface="+mn-lt"/>
                <a:sym typeface="Arial"/>
              </a:rPr>
              <a:t>means that the observation is 1.5 standard deviations to the left of the mean.</a:t>
            </a:r>
            <a:endParaRPr sz="2000" b="0" i="0" u="none" strike="noStrike" cap="none" dirty="0">
              <a:solidFill>
                <a:schemeClr val="dk1"/>
              </a:solidFill>
              <a:latin typeface="+mn-lt"/>
              <a:sym typeface="Aria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4.25: </a:t>
            </a:r>
            <a:r>
              <a:rPr lang="en-US" sz="3600" b="1" i="0" u="none" strike="noStrike" cap="none" dirty="0">
                <a:solidFill>
                  <a:srgbClr val="007FA3"/>
                </a:solidFill>
                <a:latin typeface="+mj-lt"/>
                <a:ea typeface="Arial"/>
                <a:cs typeface="Arial"/>
                <a:sym typeface="Arial"/>
              </a:rPr>
              <a:t>Computing </a:t>
            </a:r>
            <a:r>
              <a:rPr lang="en-US" sz="3600" b="1" i="1" u="none" strike="noStrike" cap="none" dirty="0">
                <a:solidFill>
                  <a:srgbClr val="007FA3"/>
                </a:solidFill>
                <a:latin typeface="+mj-lt"/>
                <a:ea typeface="Arial"/>
                <a:cs typeface="Arial"/>
                <a:sym typeface="Arial"/>
              </a:rPr>
              <a:t>z</a:t>
            </a:r>
            <a:r>
              <a:rPr lang="en-US" sz="3600" b="1" i="0" u="none" strike="noStrike" cap="none" dirty="0">
                <a:solidFill>
                  <a:srgbClr val="007FA3"/>
                </a:solidFill>
                <a:latin typeface="+mj-lt"/>
                <a:ea typeface="Arial"/>
                <a:cs typeface="Arial"/>
                <a:sym typeface="Arial"/>
              </a:rPr>
              <a:t>-Scores</a:t>
            </a:r>
            <a:endParaRPr sz="3600" b="1" i="0" u="none" strike="noStrike" cap="none" dirty="0">
              <a:solidFill>
                <a:srgbClr val="007FA3"/>
              </a:solidFill>
              <a:latin typeface="+mj-lt"/>
              <a:ea typeface="Arial"/>
              <a:cs typeface="Arial"/>
              <a:sym typeface="Arial"/>
            </a:endParaRPr>
          </a:p>
        </p:txBody>
      </p:sp>
      <p:sp>
        <p:nvSpPr>
          <p:cNvPr id="515" name="Text placeholder 2"/>
          <p:cNvSpPr txBox="1">
            <a:spLocks noGrp="1"/>
          </p:cNvSpPr>
          <p:nvPr>
            <p:ph type="body" idx="1"/>
          </p:nvPr>
        </p:nvSpPr>
        <p:spPr>
          <a:xfrm>
            <a:off x="457200" y="1589869"/>
            <a:ext cx="8229600" cy="709986"/>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0" u="none" strike="noStrike" cap="none" dirty="0">
                <a:solidFill>
                  <a:srgbClr val="000000"/>
                </a:solidFill>
                <a:latin typeface="+mn-lt"/>
                <a:ea typeface="Arial"/>
                <a:cs typeface="Arial"/>
                <a:sym typeface="Arial"/>
              </a:rPr>
              <a:t>Purchase Orders </a:t>
            </a:r>
            <a:r>
              <a:rPr lang="en-US" sz="2400" b="0" i="0" u="none" strike="noStrike" cap="none" dirty="0">
                <a:solidFill>
                  <a:srgbClr val="000000"/>
                </a:solidFill>
                <a:latin typeface="+mn-lt"/>
                <a:ea typeface="Arial"/>
                <a:cs typeface="Arial"/>
                <a:sym typeface="Arial"/>
              </a:rPr>
              <a:t>Cost per order data</a:t>
            </a:r>
            <a:endParaRPr sz="2400" b="0" i="0" u="none" strike="noStrike" cap="none" dirty="0">
              <a:solidFill>
                <a:srgbClr val="000000"/>
              </a:solidFill>
              <a:latin typeface="+mn-lt"/>
              <a:ea typeface="Arial"/>
              <a:cs typeface="Arial"/>
              <a:sym typeface="Arial"/>
            </a:endParaRPr>
          </a:p>
        </p:txBody>
      </p:sp>
      <p:pic>
        <p:nvPicPr>
          <p:cNvPr id="3" name="Picture 2" descr="An Excel table shows 10 row entries out of 94 in 3 columns from A to C. The column headings in the first row are Observation, Cost per order, z score. The row entries are as follows. Row 2. x 1, $82,875.00, 1.90. Row 3. x 2, $42,500.00, 0.54. Row 4. x 3, $24,150.00, negative 0.07. Row 5. x 4, $22,575.00, negative 0.12. Row 6. x 5, $19,250.00, negative 0.24. Row 91. x 90, $467.50, negative 0.87. Row 92. x 91, $9,975.00, negative 0.55. Row 93. x 92, $30,625.00, 0.15. Row 94. x 93, $21,450.00, negative 0.16. Row 95. x 94, $68.75, negative 0.88. The mean is given as $26,295.32 in cell B 96 and the standard deviation is given as $29,842.83 in cell B 97. The formula entered in cell D 2 is = start fraction left parenthesis B 2 minus $ B $ 96 right parenthesis over $ B $ 97 end frac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669" y="2467220"/>
            <a:ext cx="6248400" cy="3212592"/>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Coefficient of Variation</a:t>
            </a:r>
            <a:endParaRPr sz="3600" b="1" i="0" u="none" strike="noStrike" cap="none" dirty="0">
              <a:solidFill>
                <a:srgbClr val="007FA3"/>
              </a:solidFill>
              <a:latin typeface="+mj-lt"/>
              <a:ea typeface="Arial"/>
              <a:cs typeface="Arial"/>
              <a:sym typeface="Arial"/>
            </a:endParaRPr>
          </a:p>
        </p:txBody>
      </p:sp>
      <p:sp>
        <p:nvSpPr>
          <p:cNvPr id="522" name="Text placeholder 2"/>
          <p:cNvSpPr txBox="1">
            <a:spLocks noGrp="1"/>
          </p:cNvSpPr>
          <p:nvPr>
            <p:ph type="body" idx="1"/>
          </p:nvPr>
        </p:nvSpPr>
        <p:spPr>
          <a:xfrm>
            <a:off x="457200" y="1600200"/>
            <a:ext cx="8229600" cy="984446"/>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The </a:t>
            </a:r>
            <a:r>
              <a:rPr lang="en-US" sz="2400" b="1" i="0" u="none" strike="noStrike" cap="none" dirty="0">
                <a:solidFill>
                  <a:srgbClr val="000000"/>
                </a:solidFill>
                <a:latin typeface="+mn-lt"/>
                <a:ea typeface="Arial"/>
                <a:cs typeface="Arial"/>
                <a:sym typeface="Arial"/>
              </a:rPr>
              <a:t>coefficient of variation (C</a:t>
            </a:r>
            <a:r>
              <a:rPr lang="en-US" sz="100" b="1" i="0" u="none" strike="noStrike" cap="none" dirty="0">
                <a:solidFill>
                  <a:srgbClr val="000000"/>
                </a:solidFill>
                <a:latin typeface="+mn-lt"/>
                <a:ea typeface="Arial"/>
                <a:cs typeface="Arial"/>
                <a:sym typeface="Arial"/>
              </a:rPr>
              <a:t> </a:t>
            </a:r>
            <a:r>
              <a:rPr lang="en-US" sz="2400" b="1" i="0" u="none" strike="noStrike" cap="none" dirty="0">
                <a:solidFill>
                  <a:srgbClr val="000000"/>
                </a:solidFill>
                <a:latin typeface="+mn-lt"/>
                <a:ea typeface="Arial"/>
                <a:cs typeface="Arial"/>
                <a:sym typeface="Arial"/>
              </a:rPr>
              <a:t>V) </a:t>
            </a:r>
            <a:r>
              <a:rPr lang="en-US" sz="2400" b="0" i="0" u="none" strike="noStrike" cap="none" dirty="0">
                <a:solidFill>
                  <a:srgbClr val="000000"/>
                </a:solidFill>
                <a:latin typeface="+mn-lt"/>
                <a:ea typeface="Arial"/>
                <a:cs typeface="Arial"/>
                <a:sym typeface="Arial"/>
              </a:rPr>
              <a:t>provides a relative measure of dispersion in data relative to the mean:</a:t>
            </a:r>
            <a:endParaRPr sz="2400" b="0" i="0" u="none" strike="noStrike" cap="none" dirty="0">
              <a:solidFill>
                <a:srgbClr val="000000"/>
              </a:solidFill>
              <a:latin typeface="+mn-lt"/>
              <a:ea typeface="Arial"/>
              <a:cs typeface="Arial"/>
              <a:sym typeface="Arial"/>
            </a:endParaRPr>
          </a:p>
        </p:txBody>
      </p:sp>
      <p:graphicFrame>
        <p:nvGraphicFramePr>
          <p:cNvPr id="3" name="Object 2" descr="C V = start fraction standard deviation over Mean end fraction,This equation is labeled, 4.13"/>
          <p:cNvGraphicFramePr>
            <a:graphicFrameLocks noChangeAspect="1"/>
          </p:cNvGraphicFramePr>
          <p:nvPr>
            <p:extLst>
              <p:ext uri="{D42A27DB-BD31-4B8C-83A1-F6EECF244321}">
                <p14:modId xmlns:p14="http://schemas.microsoft.com/office/powerpoint/2010/main" val="2367151103"/>
              </p:ext>
            </p:extLst>
          </p:nvPr>
        </p:nvGraphicFramePr>
        <p:xfrm>
          <a:off x="1875495" y="2687848"/>
          <a:ext cx="3793191" cy="576417"/>
        </p:xfrm>
        <a:graphic>
          <a:graphicData uri="http://schemas.openxmlformats.org/presentationml/2006/ole">
            <mc:AlternateContent xmlns:mc="http://schemas.openxmlformats.org/markup-compatibility/2006">
              <mc:Choice xmlns:v="urn:schemas-microsoft-com:vml" Requires="v">
                <p:oleObj spid="_x0000_s80466" name="Equation" r:id="rId4" imgW="2590560" imgH="393480" progId="Equation.DSMT4">
                  <p:embed/>
                </p:oleObj>
              </mc:Choice>
              <mc:Fallback>
                <p:oleObj name="Equation" r:id="rId4" imgW="2590560" imgH="393480" progId="Equation.DSMT4">
                  <p:embed/>
                  <p:pic>
                    <p:nvPicPr>
                      <p:cNvPr id="0" name=""/>
                      <p:cNvPicPr/>
                      <p:nvPr/>
                    </p:nvPicPr>
                    <p:blipFill>
                      <a:blip r:embed="rId5"/>
                      <a:stretch>
                        <a:fillRect/>
                      </a:stretch>
                    </p:blipFill>
                    <p:spPr>
                      <a:xfrm>
                        <a:off x="1875495" y="2687848"/>
                        <a:ext cx="3793191" cy="576417"/>
                      </a:xfrm>
                      <a:prstGeom prst="rect">
                        <a:avLst/>
                      </a:prstGeom>
                    </p:spPr>
                  </p:pic>
                </p:oleObj>
              </mc:Fallback>
            </mc:AlternateContent>
          </a:graphicData>
        </a:graphic>
      </p:graphicFrame>
      <p:sp>
        <p:nvSpPr>
          <p:cNvPr id="524" name="Text placeholder 3"/>
          <p:cNvSpPr txBox="1">
            <a:spLocks noGrp="1"/>
          </p:cNvSpPr>
          <p:nvPr>
            <p:ph type="body" idx="2"/>
          </p:nvPr>
        </p:nvSpPr>
        <p:spPr>
          <a:xfrm>
            <a:off x="459729" y="3387898"/>
            <a:ext cx="7347840" cy="941346"/>
          </a:xfrm>
          <a:prstGeom prst="rect">
            <a:avLst/>
          </a:prstGeom>
          <a:noFill/>
          <a:ln>
            <a:noFill/>
          </a:ln>
        </p:spPr>
        <p:txBody>
          <a:bodyPr spcFirstLastPara="1" wrap="square" lIns="0" tIns="0" rIns="0" bIns="0" anchor="t" anchorCtr="0">
            <a:noAutofit/>
          </a:bodyPr>
          <a:lstStyle/>
          <a:p>
            <a:pPr marL="740664" marR="0" lvl="1" indent="-283464"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Sometimes expressed as a percentage.</a:t>
            </a:r>
            <a:endParaRPr sz="2400" dirty="0">
              <a:latin typeface="+mn-lt"/>
            </a:endParaRPr>
          </a:p>
          <a:p>
            <a:pPr marL="740664" marR="0" lvl="1" indent="-283464"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Provides a relative measure of risk to return.</a:t>
            </a:r>
            <a:endParaRPr sz="2400" b="0" i="0" u="none" strike="noStrike" cap="none" dirty="0">
              <a:solidFill>
                <a:srgbClr val="000000"/>
              </a:solidFill>
              <a:latin typeface="+mn-lt"/>
              <a:sym typeface="Arial"/>
            </a:endParaRPr>
          </a:p>
        </p:txBody>
      </p:sp>
      <p:sp>
        <p:nvSpPr>
          <p:cNvPr id="525" name="Text placeholder 4"/>
          <p:cNvSpPr txBox="1">
            <a:spLocks noGrp="1"/>
          </p:cNvSpPr>
          <p:nvPr>
            <p:ph type="body" idx="3"/>
          </p:nvPr>
        </p:nvSpPr>
        <p:spPr>
          <a:xfrm>
            <a:off x="468216" y="4433695"/>
            <a:ext cx="2595282" cy="55731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1" i="0" u="none" strike="noStrike" cap="none" dirty="0">
                <a:solidFill>
                  <a:srgbClr val="000000"/>
                </a:solidFill>
                <a:latin typeface="+mn-lt"/>
                <a:ea typeface="Arial"/>
                <a:cs typeface="Arial"/>
                <a:sym typeface="Arial"/>
              </a:rPr>
              <a:t>Return to risk </a:t>
            </a:r>
            <a:r>
              <a:rPr lang="en-US" sz="2400" b="0" i="0" u="none" strike="noStrike" cap="none" dirty="0">
                <a:solidFill>
                  <a:srgbClr val="000000"/>
                </a:solidFill>
                <a:latin typeface="+mn-lt"/>
                <a:ea typeface="Arial"/>
                <a:cs typeface="Arial"/>
                <a:sym typeface="Arial"/>
              </a:rPr>
              <a:t>=</a:t>
            </a:r>
            <a:endParaRPr sz="2400" b="0" i="0" u="none" strike="noStrike" cap="none" dirty="0">
              <a:solidFill>
                <a:schemeClr val="dk1"/>
              </a:solidFill>
              <a:latin typeface="+mn-lt"/>
              <a:ea typeface="Arial"/>
              <a:cs typeface="Arial"/>
              <a:sym typeface="Arial"/>
            </a:endParaRPr>
          </a:p>
        </p:txBody>
      </p:sp>
      <p:graphicFrame>
        <p:nvGraphicFramePr>
          <p:cNvPr id="4" name="Object 3" descr="start fraction 1 over C times V end fraction"/>
          <p:cNvGraphicFramePr>
            <a:graphicFrameLocks noChangeAspect="1"/>
          </p:cNvGraphicFramePr>
          <p:nvPr>
            <p:extLst>
              <p:ext uri="{D42A27DB-BD31-4B8C-83A1-F6EECF244321}">
                <p14:modId xmlns:p14="http://schemas.microsoft.com/office/powerpoint/2010/main" val="1873071161"/>
              </p:ext>
            </p:extLst>
          </p:nvPr>
        </p:nvGraphicFramePr>
        <p:xfrm>
          <a:off x="3138178" y="4510092"/>
          <a:ext cx="371881" cy="524015"/>
        </p:xfrm>
        <a:graphic>
          <a:graphicData uri="http://schemas.openxmlformats.org/presentationml/2006/ole">
            <mc:AlternateContent xmlns:mc="http://schemas.openxmlformats.org/markup-compatibility/2006">
              <mc:Choice xmlns:v="urn:schemas-microsoft-com:vml" Requires="v">
                <p:oleObj spid="_x0000_s80467" name="Equation" r:id="rId6" imgW="279360" imgH="393480" progId="Equation.DSMT4">
                  <p:embed/>
                </p:oleObj>
              </mc:Choice>
              <mc:Fallback>
                <p:oleObj name="Equation" r:id="rId6" imgW="279360" imgH="393480" progId="Equation.DSMT4">
                  <p:embed/>
                  <p:pic>
                    <p:nvPicPr>
                      <p:cNvPr id="0" name=""/>
                      <p:cNvPicPr/>
                      <p:nvPr/>
                    </p:nvPicPr>
                    <p:blipFill>
                      <a:blip r:embed="rId7"/>
                      <a:stretch>
                        <a:fillRect/>
                      </a:stretch>
                    </p:blipFill>
                    <p:spPr>
                      <a:xfrm>
                        <a:off x="3138178" y="4510092"/>
                        <a:ext cx="371881" cy="524015"/>
                      </a:xfrm>
                      <a:prstGeom prst="rect">
                        <a:avLst/>
                      </a:prstGeom>
                    </p:spPr>
                  </p:pic>
                </p:oleObj>
              </mc:Fallback>
            </mc:AlternateContent>
          </a:graphicData>
        </a:graphic>
      </p:graphicFrame>
      <p:sp>
        <p:nvSpPr>
          <p:cNvPr id="527" name="Text placeholder 5"/>
          <p:cNvSpPr txBox="1">
            <a:spLocks noGrp="1"/>
          </p:cNvSpPr>
          <p:nvPr>
            <p:ph type="body" idx="4"/>
          </p:nvPr>
        </p:nvSpPr>
        <p:spPr>
          <a:xfrm>
            <a:off x="3772091" y="4574879"/>
            <a:ext cx="3589603" cy="3756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ea typeface="Arial"/>
                <a:cs typeface="Arial"/>
                <a:sym typeface="Arial"/>
              </a:rPr>
              <a:t>is often easier to interpret,</a:t>
            </a:r>
            <a:endParaRPr sz="2400" b="0" i="0" u="none" strike="noStrike" cap="none" dirty="0">
              <a:solidFill>
                <a:srgbClr val="000000"/>
              </a:solidFill>
              <a:latin typeface="+mn-lt"/>
              <a:ea typeface="Arial"/>
              <a:cs typeface="Arial"/>
              <a:sym typeface="Arial"/>
            </a:endParaRPr>
          </a:p>
        </p:txBody>
      </p:sp>
      <p:sp>
        <p:nvSpPr>
          <p:cNvPr id="528" name="Text placeholder 6"/>
          <p:cNvSpPr txBox="1">
            <a:spLocks noGrp="1"/>
          </p:cNvSpPr>
          <p:nvPr>
            <p:ph type="body" idx="5"/>
          </p:nvPr>
        </p:nvSpPr>
        <p:spPr>
          <a:xfrm>
            <a:off x="728837" y="5137309"/>
            <a:ext cx="4731313" cy="3785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ea typeface="Arial"/>
                <a:cs typeface="Arial"/>
                <a:sym typeface="Arial"/>
              </a:rPr>
              <a:t>especially in financial risk analysis.</a:t>
            </a:r>
            <a:endParaRPr sz="2400" b="0" i="0" u="none" strike="noStrike" cap="none" dirty="0">
              <a:solidFill>
                <a:schemeClr val="dk1"/>
              </a:solidFill>
              <a:latin typeface="+mn-lt"/>
              <a:ea typeface="Arial"/>
              <a:cs typeface="Arial"/>
              <a:sym typeface="Arial"/>
            </a:endParaRPr>
          </a:p>
        </p:txBody>
      </p:sp>
      <p:sp>
        <p:nvSpPr>
          <p:cNvPr id="529" name="Text placeholder 7"/>
          <p:cNvSpPr txBox="1">
            <a:spLocks noGrp="1"/>
          </p:cNvSpPr>
          <p:nvPr>
            <p:ph type="body" idx="6"/>
          </p:nvPr>
        </p:nvSpPr>
        <p:spPr>
          <a:xfrm>
            <a:off x="452717" y="5612299"/>
            <a:ext cx="7354851" cy="524027"/>
          </a:xfrm>
          <a:prstGeom prst="rect">
            <a:avLst/>
          </a:prstGeom>
          <a:noFill/>
          <a:ln>
            <a:noFill/>
          </a:ln>
        </p:spPr>
        <p:txBody>
          <a:bodyPr spcFirstLastPara="1" wrap="square" lIns="0" tIns="0" rIns="0" bIns="0" anchor="t" anchorCtr="0">
            <a:noAutofit/>
          </a:bodyPr>
          <a:lstStyle/>
          <a:p>
            <a:pPr marL="740664" marR="0" lvl="1" indent="-283464" algn="l" rtl="0">
              <a:spcAft>
                <a:spcPts val="0"/>
              </a:spcAft>
              <a:buClr>
                <a:srgbClr val="007FA3"/>
              </a:buClr>
              <a:buSzPts val="2000"/>
              <a:buFont typeface="Arial"/>
              <a:buChar char="–"/>
            </a:pPr>
            <a:r>
              <a:rPr lang="en-US" sz="2400" b="0" i="0" u="none" strike="noStrike" cap="none" dirty="0">
                <a:solidFill>
                  <a:srgbClr val="000000"/>
                </a:solidFill>
                <a:latin typeface="+mn-lt"/>
                <a:ea typeface="Arial"/>
                <a:cs typeface="Arial"/>
                <a:sym typeface="Arial"/>
              </a:rPr>
              <a:t>The Sharpe ratio is a related measure in finance.</a:t>
            </a:r>
            <a:endParaRPr sz="2400" b="0" i="0" u="none" strike="noStrike" cap="none" dirty="0">
              <a:solidFill>
                <a:srgbClr val="000000"/>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Title 1"/>
          <p:cNvSpPr txBox="1">
            <a:spLocks noGrp="1"/>
          </p:cNvSpPr>
          <p:nvPr>
            <p:ph type="title"/>
          </p:nvPr>
        </p:nvSpPr>
        <p:spPr>
          <a:xfrm>
            <a:off x="457200" y="215372"/>
            <a:ext cx="83058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4.26: </a:t>
            </a:r>
            <a:r>
              <a:rPr lang="en-US" sz="3600" b="1" i="0" u="none" strike="noStrike" cap="none" dirty="0">
                <a:solidFill>
                  <a:srgbClr val="007FA3"/>
                </a:solidFill>
                <a:latin typeface="+mj-lt"/>
                <a:ea typeface="Arial"/>
                <a:cs typeface="Arial"/>
                <a:sym typeface="Arial"/>
              </a:rPr>
              <a:t>Applying the Coefficient of Variation</a:t>
            </a:r>
            <a:endParaRPr sz="3600" b="1" i="0" u="none" strike="noStrike" cap="none" dirty="0">
              <a:solidFill>
                <a:srgbClr val="007FA3"/>
              </a:solidFill>
              <a:latin typeface="+mj-lt"/>
              <a:ea typeface="Arial"/>
              <a:cs typeface="Arial"/>
              <a:sym typeface="Arial"/>
            </a:endParaRPr>
          </a:p>
        </p:txBody>
      </p:sp>
      <p:sp>
        <p:nvSpPr>
          <p:cNvPr id="535" name="Text placeholder 2"/>
          <p:cNvSpPr txBox="1">
            <a:spLocks noGrp="1"/>
          </p:cNvSpPr>
          <p:nvPr>
            <p:ph type="body" idx="1"/>
          </p:nvPr>
        </p:nvSpPr>
        <p:spPr>
          <a:xfrm>
            <a:off x="457200" y="1591751"/>
            <a:ext cx="8229600" cy="1761050"/>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0" u="none" strike="noStrike" cap="none" dirty="0">
                <a:solidFill>
                  <a:srgbClr val="000000"/>
                </a:solidFill>
                <a:latin typeface="+mn-lt"/>
                <a:sym typeface="Arial"/>
              </a:rPr>
              <a:t>Closing Stock Prices </a:t>
            </a:r>
            <a:r>
              <a:rPr lang="en-US" sz="2400" b="0" i="0" u="none" strike="noStrike" cap="none" dirty="0">
                <a:solidFill>
                  <a:srgbClr val="000000"/>
                </a:solidFill>
                <a:latin typeface="+mn-lt"/>
                <a:sym typeface="Arial"/>
              </a:rPr>
              <a:t>worksheet</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Intel (I</a:t>
            </a:r>
            <a:r>
              <a:rPr lang="en-US" sz="100" b="0" i="0" u="none" strike="noStrike" cap="none" dirty="0">
                <a:solidFill>
                  <a:srgbClr val="000000"/>
                </a:solidFill>
                <a:latin typeface="+mn-lt"/>
                <a:sym typeface="Arial"/>
              </a:rPr>
              <a:t> </a:t>
            </a:r>
            <a:r>
              <a:rPr lang="en-US" sz="2400" b="0" i="0" u="none" strike="noStrike" cap="none" dirty="0">
                <a:solidFill>
                  <a:srgbClr val="000000"/>
                </a:solidFill>
                <a:latin typeface="+mn-lt"/>
                <a:sym typeface="Arial"/>
              </a:rPr>
              <a:t>N</a:t>
            </a:r>
            <a:r>
              <a:rPr lang="en-US" sz="100" b="0" i="0" u="none" strike="noStrike" cap="none" dirty="0">
                <a:solidFill>
                  <a:srgbClr val="000000"/>
                </a:solidFill>
                <a:latin typeface="+mn-lt"/>
                <a:sym typeface="Arial"/>
              </a:rPr>
              <a:t> </a:t>
            </a:r>
            <a:r>
              <a:rPr lang="en-US" sz="2400" b="0" i="0" u="none" strike="noStrike" cap="none" dirty="0">
                <a:solidFill>
                  <a:srgbClr val="000000"/>
                </a:solidFill>
                <a:latin typeface="+mn-lt"/>
                <a:sym typeface="Arial"/>
              </a:rPr>
              <a:t>T</a:t>
            </a:r>
            <a:r>
              <a:rPr lang="en-US" sz="100" b="0" i="0" u="none" strike="noStrike" cap="none" dirty="0">
                <a:solidFill>
                  <a:srgbClr val="000000"/>
                </a:solidFill>
                <a:latin typeface="+mn-lt"/>
                <a:sym typeface="Arial"/>
              </a:rPr>
              <a:t> </a:t>
            </a:r>
            <a:r>
              <a:rPr lang="en-US" sz="2400" b="0" i="0" u="none" strike="noStrike" cap="none" dirty="0">
                <a:solidFill>
                  <a:srgbClr val="000000"/>
                </a:solidFill>
                <a:latin typeface="+mn-lt"/>
                <a:sym typeface="Arial"/>
              </a:rPr>
              <a:t>C) is slightly riskier than the other stocks.</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The Index fund has the least risk (lowest C</a:t>
            </a:r>
            <a:r>
              <a:rPr lang="en-US" sz="100" b="0" i="0" u="none" strike="noStrike" cap="none" dirty="0">
                <a:solidFill>
                  <a:srgbClr val="000000"/>
                </a:solidFill>
                <a:latin typeface="+mn-lt"/>
                <a:sym typeface="Arial"/>
              </a:rPr>
              <a:t> </a:t>
            </a:r>
            <a:r>
              <a:rPr lang="en-US" sz="2400" b="0" i="0" u="none" strike="noStrike" cap="none" dirty="0">
                <a:solidFill>
                  <a:srgbClr val="000000"/>
                </a:solidFill>
                <a:latin typeface="+mn-lt"/>
                <a:sym typeface="Arial"/>
              </a:rPr>
              <a:t>V).</a:t>
            </a:r>
            <a:endParaRPr sz="2400" b="0" i="0" u="none" strike="noStrike" cap="none" dirty="0">
              <a:solidFill>
                <a:srgbClr val="000000"/>
              </a:solidFill>
              <a:latin typeface="+mn-lt"/>
              <a:sym typeface="Arial"/>
            </a:endParaRPr>
          </a:p>
        </p:txBody>
      </p:sp>
      <p:pic>
        <p:nvPicPr>
          <p:cNvPr id="2" name="Picture 1" descr="An Excel table titled, Closing Stock Prices shows 5 rows out of 23 rows with columns from A to F. The columns headings in row 3 from left to right are as follows. Date, I B M, I N T C, C S C O, G E, D J Industrials Index. The row entries are as follows. Row 4. September 3, 20 10, $127.58, $18.43, $21.04, $15.39, 10447.93. Row 5. September 7, 20 10, $125.95, $18.12, $20.58, $15.44, 10340.69. Row 6. September 8, 20 10, $126.08, $17.90, $20.64, $15.70, 10387.01. Row 22. September 30, 20 10, $134.14, $19.20, $21.90, $16.25, 10788.05. Row 23. October 1, 20 10, $135.64, $19.32, $21.91, $16.36, 10829.68. Row 24. Mean, $130.93, $18.18, $21.50, $16.20, $10,639.98. Row 25. Standard deviation, $3.22, $0.50, $0.52, $0.35, $171.94. Row 26. Coefficient of variation, 0.025, 0.027, 0.024, 0.022, 0.016."/>
          <p:cNvPicPr>
            <a:picLocks noChangeAspect="1"/>
          </p:cNvPicPr>
          <p:nvPr/>
        </p:nvPicPr>
        <p:blipFill>
          <a:blip r:embed="rId3"/>
          <a:stretch>
            <a:fillRect/>
          </a:stretch>
        </p:blipFill>
        <p:spPr>
          <a:xfrm>
            <a:off x="1052028" y="3600793"/>
            <a:ext cx="6406897" cy="2505119"/>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Measures of Shape: Skewness</a:t>
            </a:r>
            <a:endParaRPr sz="3600" b="1" i="0" u="none" strike="noStrike" cap="none" dirty="0">
              <a:solidFill>
                <a:srgbClr val="007FA3"/>
              </a:solidFill>
              <a:latin typeface="+mj-lt"/>
              <a:ea typeface="Arial"/>
              <a:cs typeface="Arial"/>
              <a:sym typeface="Arial"/>
            </a:endParaRPr>
          </a:p>
        </p:txBody>
      </p:sp>
      <p:sp>
        <p:nvSpPr>
          <p:cNvPr id="542" name="Text placeholder 2"/>
          <p:cNvSpPr txBox="1">
            <a:spLocks noGrp="1"/>
          </p:cNvSpPr>
          <p:nvPr>
            <p:ph type="body" idx="1"/>
          </p:nvPr>
        </p:nvSpPr>
        <p:spPr>
          <a:xfrm>
            <a:off x="457200" y="1600199"/>
            <a:ext cx="8229600" cy="1925515"/>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1" i="0" u="none" strike="noStrike" cap="none" dirty="0">
                <a:solidFill>
                  <a:srgbClr val="000000"/>
                </a:solidFill>
                <a:latin typeface="+mn-lt"/>
                <a:sym typeface="Arial"/>
              </a:rPr>
              <a:t>Skewness</a:t>
            </a:r>
            <a:r>
              <a:rPr lang="en-US" sz="2400" b="0" i="0" u="none" strike="noStrike" cap="none" dirty="0">
                <a:solidFill>
                  <a:srgbClr val="000000"/>
                </a:solidFill>
                <a:latin typeface="+mn-lt"/>
                <a:sym typeface="Arial"/>
              </a:rPr>
              <a:t> describes the lack of symmetry of data.</a:t>
            </a:r>
            <a:endParaRPr sz="2400" dirty="0">
              <a:latin typeface="+mn-lt"/>
            </a:endParaRPr>
          </a:p>
          <a:p>
            <a:pPr marL="741553" marR="0" lvl="1" indent="-284353"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Distributions that tail off to the right are called positively skewed; those that tail off to the left are said to be negatively skewed.</a:t>
            </a:r>
            <a:endParaRPr sz="2400" dirty="0">
              <a:latin typeface="+mn-lt"/>
            </a:endParaRPr>
          </a:p>
        </p:txBody>
      </p:sp>
      <p:pic>
        <p:nvPicPr>
          <p:cNvPr id="2" name="Picture 1" descr="A graph plots two curves. The first curve labeled, Negatively skewed, plots a left skewed curve. The mean value is minimum and the mode value is maximum for a left skewed curve. The second curve labeled, Positively skewed, plots a right skewed curve. The mean value is maximum and mode value is minimum in a right skewed curve."/>
          <p:cNvPicPr>
            <a:picLocks noChangeAspect="1"/>
          </p:cNvPicPr>
          <p:nvPr/>
        </p:nvPicPr>
        <p:blipFill>
          <a:blip r:embed="rId3"/>
          <a:stretch>
            <a:fillRect/>
          </a:stretch>
        </p:blipFill>
        <p:spPr>
          <a:xfrm>
            <a:off x="1484392" y="3723442"/>
            <a:ext cx="6374674" cy="1562338"/>
          </a:xfrm>
          <a:prstGeom prst="rect">
            <a:avLst/>
          </a:prstGeom>
        </p:spPr>
      </p:pic>
      <p:sp>
        <p:nvSpPr>
          <p:cNvPr id="4" name="Text Placeholder 3"/>
          <p:cNvSpPr>
            <a:spLocks noGrp="1"/>
          </p:cNvSpPr>
          <p:nvPr>
            <p:ph type="body" idx="2"/>
          </p:nvPr>
        </p:nvSpPr>
        <p:spPr>
          <a:xfrm>
            <a:off x="1651889" y="5618422"/>
            <a:ext cx="2920111" cy="653424"/>
          </a:xfrm>
        </p:spPr>
        <p:txBody>
          <a:bodyPr/>
          <a:lstStyle/>
          <a:p>
            <a:pPr marL="127000" indent="0">
              <a:buNone/>
            </a:pPr>
            <a:r>
              <a:rPr lang="en-US" sz="2400" dirty="0">
                <a:latin typeface="+mn-lt"/>
              </a:rPr>
              <a:t>Negatively skewed</a:t>
            </a:r>
          </a:p>
        </p:txBody>
      </p:sp>
      <p:sp>
        <p:nvSpPr>
          <p:cNvPr id="5" name="Text Placeholder 4"/>
          <p:cNvSpPr>
            <a:spLocks noGrp="1"/>
          </p:cNvSpPr>
          <p:nvPr>
            <p:ph type="body" idx="3"/>
          </p:nvPr>
        </p:nvSpPr>
        <p:spPr>
          <a:xfrm>
            <a:off x="5045720" y="5552480"/>
            <a:ext cx="2813346" cy="631443"/>
          </a:xfrm>
        </p:spPr>
        <p:txBody>
          <a:bodyPr/>
          <a:lstStyle/>
          <a:p>
            <a:pPr marL="127000" indent="0">
              <a:buNone/>
            </a:pPr>
            <a:r>
              <a:rPr lang="en-US" sz="2400" dirty="0">
                <a:latin typeface="+mn-lt"/>
              </a:rPr>
              <a:t>Positively </a:t>
            </a:r>
            <a:r>
              <a:rPr lang="en-US" sz="2400" dirty="0" smtClean="0">
                <a:latin typeface="+mn-lt"/>
              </a:rPr>
              <a:t>skewed</a:t>
            </a:r>
            <a:endParaRPr lang="en-US" sz="2400" dirty="0">
              <a:latin typeface="+mn-l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sym typeface="Arial"/>
              </a:rPr>
              <a:t>Frequency Distributions </a:t>
            </a:r>
            <a:r>
              <a:rPr lang="en-US" dirty="0" smtClean="0">
                <a:latin typeface="+mj-lt"/>
              </a:rPr>
              <a:t>and Histograms</a:t>
            </a:r>
            <a:endParaRPr sz="3600" b="1" i="0" u="none" strike="noStrike" cap="none" dirty="0">
              <a:solidFill>
                <a:srgbClr val="007FA3"/>
              </a:solidFill>
              <a:latin typeface="+mj-lt"/>
              <a:sym typeface="Arial"/>
            </a:endParaRPr>
          </a:p>
        </p:txBody>
      </p:sp>
      <p:sp>
        <p:nvSpPr>
          <p:cNvPr id="485" name="Text placeholder 2"/>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A </a:t>
            </a:r>
            <a:r>
              <a:rPr lang="en-US" sz="2400" b="1" i="0" u="none" strike="noStrike" cap="none" dirty="0">
                <a:solidFill>
                  <a:srgbClr val="000000"/>
                </a:solidFill>
                <a:latin typeface="+mn-lt"/>
                <a:sym typeface="Arial"/>
              </a:rPr>
              <a:t>frequency distribution </a:t>
            </a:r>
            <a:r>
              <a:rPr lang="en-US" sz="2400" b="0" i="0" u="none" strike="noStrike" cap="none" dirty="0">
                <a:solidFill>
                  <a:srgbClr val="000000"/>
                </a:solidFill>
                <a:latin typeface="+mn-lt"/>
                <a:sym typeface="Arial"/>
              </a:rPr>
              <a:t>is a table that shows the number of observations in each of several nonoverlapping </a:t>
            </a:r>
            <a:r>
              <a:rPr lang="en-US" sz="2400" b="0" i="0" u="none" strike="noStrike" cap="none" dirty="0" smtClean="0">
                <a:solidFill>
                  <a:srgbClr val="000000"/>
                </a:solidFill>
                <a:latin typeface="+mn-lt"/>
                <a:sym typeface="Arial"/>
              </a:rPr>
              <a:t>groups.</a:t>
            </a:r>
          </a:p>
          <a:p>
            <a:pPr marL="255650" marR="0" lvl="0" indent="-255650" algn="l" rtl="0">
              <a:spcAft>
                <a:spcPts val="0"/>
              </a:spcAft>
              <a:buClr>
                <a:srgbClr val="007FA3"/>
              </a:buClr>
              <a:buSzPts val="2400"/>
              <a:buFont typeface="Arial"/>
              <a:buChar char="•"/>
            </a:pPr>
            <a:r>
              <a:rPr lang="en-US" sz="2400" dirty="0" smtClean="0">
                <a:solidFill>
                  <a:srgbClr val="000000"/>
                </a:solidFill>
                <a:latin typeface="+mn-lt"/>
              </a:rPr>
              <a:t>A</a:t>
            </a:r>
            <a:r>
              <a:rPr lang="en-US" sz="2400" dirty="0">
                <a:latin typeface="+mn-lt"/>
              </a:rPr>
              <a:t> graphical depiction of a frequency distribution in the </a:t>
            </a:r>
            <a:r>
              <a:rPr lang="en-US" sz="2400" dirty="0" smtClean="0">
                <a:latin typeface="+mn-lt"/>
              </a:rPr>
              <a:t>form of </a:t>
            </a:r>
            <a:r>
              <a:rPr lang="en-US" sz="2400" dirty="0">
                <a:latin typeface="+mn-lt"/>
              </a:rPr>
              <a:t>a column chart is called a </a:t>
            </a:r>
            <a:r>
              <a:rPr lang="en-US" sz="2400" b="1" dirty="0" smtClean="0">
                <a:latin typeface="+mn-lt"/>
              </a:rPr>
              <a:t>histogram</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57221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Coefficient of Skewness</a:t>
            </a:r>
            <a:endParaRPr sz="3600" b="1" i="0" u="none" strike="noStrike" cap="none" dirty="0">
              <a:solidFill>
                <a:srgbClr val="007FA3"/>
              </a:solidFill>
              <a:latin typeface="+mj-lt"/>
              <a:ea typeface="Arial"/>
              <a:cs typeface="Arial"/>
              <a:sym typeface="Arial"/>
            </a:endParaRPr>
          </a:p>
        </p:txBody>
      </p:sp>
      <p:sp>
        <p:nvSpPr>
          <p:cNvPr id="549" name="Text placeholder 2"/>
          <p:cNvSpPr txBox="1">
            <a:spLocks noGrp="1"/>
          </p:cNvSpPr>
          <p:nvPr>
            <p:ph type="body" idx="1"/>
          </p:nvPr>
        </p:nvSpPr>
        <p:spPr>
          <a:xfrm>
            <a:off x="457200" y="1607526"/>
            <a:ext cx="4953000" cy="555204"/>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Coefficient of Skewness (</a:t>
            </a:r>
            <a:r>
              <a:rPr lang="en-US" sz="2400" b="0" i="0" u="none" strike="noStrike" cap="none" dirty="0" smtClean="0">
                <a:solidFill>
                  <a:schemeClr val="dk1"/>
                </a:solidFill>
                <a:latin typeface="+mn-lt"/>
                <a:ea typeface="Arial"/>
                <a:cs typeface="Arial"/>
                <a:sym typeface="Arial"/>
              </a:rPr>
              <a:t>CS</a:t>
            </a:r>
            <a:r>
              <a:rPr lang="en-US" sz="2400" b="0" i="0" u="none" strike="noStrike" cap="none" dirty="0">
                <a:solidFill>
                  <a:schemeClr val="dk1"/>
                </a:solidFill>
                <a:latin typeface="+mn-lt"/>
                <a:ea typeface="Arial"/>
                <a:cs typeface="Arial"/>
                <a:sym typeface="Arial"/>
              </a:rPr>
              <a:t>):</a:t>
            </a:r>
            <a:endParaRPr sz="2400" b="0" i="0" u="none" strike="noStrike" cap="none" dirty="0">
              <a:solidFill>
                <a:schemeClr val="dk1"/>
              </a:solidFill>
              <a:latin typeface="+mn-lt"/>
              <a:ea typeface="Arial"/>
              <a:cs typeface="Arial"/>
              <a:sym typeface="Arial"/>
            </a:endParaRPr>
          </a:p>
        </p:txBody>
      </p:sp>
      <p:graphicFrame>
        <p:nvGraphicFramePr>
          <p:cNvPr id="3" name="Object 2" descr="C S = start fraction start fraction 1 over n end fraction Sum of left parenthesis x sub I minus mu right parenthesis cubed, from I = 1 to N over sigma cubed end fraction, This equation is labeled, 4.14"/>
          <p:cNvGraphicFramePr>
            <a:graphicFrameLocks noChangeAspect="1"/>
          </p:cNvGraphicFramePr>
          <p:nvPr>
            <p:extLst>
              <p:ext uri="{D42A27DB-BD31-4B8C-83A1-F6EECF244321}">
                <p14:modId xmlns:p14="http://schemas.microsoft.com/office/powerpoint/2010/main" val="1520463731"/>
              </p:ext>
            </p:extLst>
          </p:nvPr>
        </p:nvGraphicFramePr>
        <p:xfrm>
          <a:off x="2388294" y="2346324"/>
          <a:ext cx="2489454" cy="737616"/>
        </p:xfrm>
        <a:graphic>
          <a:graphicData uri="http://schemas.openxmlformats.org/presentationml/2006/ole">
            <mc:AlternateContent xmlns:mc="http://schemas.openxmlformats.org/markup-compatibility/2006">
              <mc:Choice xmlns:v="urn:schemas-microsoft-com:vml" Requires="v">
                <p:oleObj spid="_x0000_s102526" name="Equation" r:id="rId4" imgW="2057400" imgH="609480" progId="Equation.DSMT4">
                  <p:embed/>
                </p:oleObj>
              </mc:Choice>
              <mc:Fallback>
                <p:oleObj name="Equation" r:id="rId4" imgW="2057400" imgH="609480" progId="Equation.DSMT4">
                  <p:embed/>
                  <p:pic>
                    <p:nvPicPr>
                      <p:cNvPr id="0" name=""/>
                      <p:cNvPicPr/>
                      <p:nvPr/>
                    </p:nvPicPr>
                    <p:blipFill>
                      <a:blip r:embed="rId5"/>
                      <a:stretch>
                        <a:fillRect/>
                      </a:stretch>
                    </p:blipFill>
                    <p:spPr>
                      <a:xfrm>
                        <a:off x="2388294" y="2346324"/>
                        <a:ext cx="2489454" cy="737616"/>
                      </a:xfrm>
                      <a:prstGeom prst="rect">
                        <a:avLst/>
                      </a:prstGeom>
                    </p:spPr>
                  </p:pic>
                </p:oleObj>
              </mc:Fallback>
            </mc:AlternateContent>
          </a:graphicData>
        </a:graphic>
      </p:graphicFrame>
      <p:sp>
        <p:nvSpPr>
          <p:cNvPr id="551" name="Text placeholder 3"/>
          <p:cNvSpPr txBox="1">
            <a:spLocks noGrp="1"/>
          </p:cNvSpPr>
          <p:nvPr>
            <p:ph type="body" idx="2"/>
          </p:nvPr>
        </p:nvSpPr>
        <p:spPr>
          <a:xfrm>
            <a:off x="459729" y="3199252"/>
            <a:ext cx="7756018" cy="1441912"/>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sym typeface="Arial"/>
              </a:rPr>
              <a:t>Excel function: =</a:t>
            </a:r>
            <a:r>
              <a:rPr lang="en-US" sz="2400" b="0" i="0" u="none" strike="noStrike" cap="none" dirty="0" smtClean="0">
                <a:solidFill>
                  <a:schemeClr val="dk1"/>
                </a:solidFill>
                <a:latin typeface="+mn-lt"/>
                <a:sym typeface="Arial"/>
              </a:rPr>
              <a:t>SKEW(</a:t>
            </a:r>
            <a:r>
              <a:rPr lang="en-US" sz="2400" b="0" u="none" strike="noStrike" cap="none" dirty="0" smtClean="0">
                <a:solidFill>
                  <a:schemeClr val="dk1"/>
                </a:solidFill>
                <a:latin typeface="+mn-lt"/>
                <a:sym typeface="Arial"/>
              </a:rPr>
              <a:t>data </a:t>
            </a:r>
            <a:r>
              <a:rPr lang="en-US" sz="2400" b="0" u="none" strike="noStrike" cap="none" dirty="0">
                <a:solidFill>
                  <a:schemeClr val="dk1"/>
                </a:solidFill>
                <a:latin typeface="+mn-lt"/>
                <a:sym typeface="Arial"/>
              </a:rPr>
              <a:t>range</a:t>
            </a:r>
            <a:r>
              <a:rPr lang="en-US" sz="2400" b="0" i="0" u="none" strike="noStrike" cap="none" dirty="0">
                <a:solidFill>
                  <a:schemeClr val="dk1"/>
                </a:solidFill>
                <a:latin typeface="+mn-lt"/>
                <a:sym typeface="Arial"/>
              </a:rPr>
              <a:t>)</a:t>
            </a:r>
            <a:endParaRPr sz="2400" dirty="0">
              <a:latin typeface="+mn-lt"/>
            </a:endParaRPr>
          </a:p>
          <a:p>
            <a:pPr marL="740664" marR="0" lvl="1" indent="-283464" algn="l" rtl="0">
              <a:spcBef>
                <a:spcPts val="600"/>
              </a:spcBef>
              <a:spcAft>
                <a:spcPts val="0"/>
              </a:spcAft>
              <a:buClr>
                <a:srgbClr val="007FA3"/>
              </a:buClr>
              <a:buSzPct val="100000"/>
              <a:buFont typeface="Arial"/>
              <a:buChar char="–"/>
            </a:pPr>
            <a:r>
              <a:rPr lang="en-US" sz="2400" b="0" i="0" u="none" strike="noStrike" cap="none" dirty="0" smtClean="0">
                <a:solidFill>
                  <a:schemeClr val="dk1"/>
                </a:solidFill>
                <a:latin typeface="+mn-lt"/>
                <a:sym typeface="Arial"/>
              </a:rPr>
              <a:t>CS </a:t>
            </a:r>
            <a:r>
              <a:rPr lang="en-US" sz="2400" b="0" i="0" u="none" strike="noStrike" cap="none" dirty="0">
                <a:solidFill>
                  <a:schemeClr val="dk1"/>
                </a:solidFill>
                <a:latin typeface="+mn-lt"/>
                <a:sym typeface="Arial"/>
              </a:rPr>
              <a:t>is negative for left-skewed data.</a:t>
            </a:r>
            <a:endParaRPr sz="2400" dirty="0">
              <a:latin typeface="+mn-lt"/>
            </a:endParaRPr>
          </a:p>
          <a:p>
            <a:pPr marL="740664" marR="0" lvl="1" indent="-283464" algn="l" rtl="0">
              <a:spcBef>
                <a:spcPts val="600"/>
              </a:spcBef>
              <a:spcAft>
                <a:spcPts val="0"/>
              </a:spcAft>
              <a:buClr>
                <a:srgbClr val="007FA3"/>
              </a:buClr>
              <a:buSzPct val="100000"/>
              <a:buFont typeface="Arial"/>
              <a:buChar char="–"/>
            </a:pPr>
            <a:r>
              <a:rPr lang="en-US" sz="2400" b="0" i="0" u="none" strike="noStrike" cap="none" dirty="0" smtClean="0">
                <a:solidFill>
                  <a:schemeClr val="dk1"/>
                </a:solidFill>
                <a:latin typeface="+mn-lt"/>
                <a:sym typeface="Arial"/>
              </a:rPr>
              <a:t>CS </a:t>
            </a:r>
            <a:r>
              <a:rPr lang="en-US" sz="2400" b="0" i="0" u="none" strike="noStrike" cap="none" dirty="0">
                <a:solidFill>
                  <a:schemeClr val="dk1"/>
                </a:solidFill>
                <a:latin typeface="+mn-lt"/>
                <a:sym typeface="Arial"/>
              </a:rPr>
              <a:t>is positive for right-skewed data.</a:t>
            </a:r>
            <a:endParaRPr sz="2400" b="0" i="0" u="none" strike="noStrike" cap="none" dirty="0">
              <a:solidFill>
                <a:schemeClr val="dk1"/>
              </a:solidFill>
              <a:latin typeface="+mn-lt"/>
              <a:sym typeface="Arial"/>
            </a:endParaRPr>
          </a:p>
        </p:txBody>
      </p:sp>
      <p:sp>
        <p:nvSpPr>
          <p:cNvPr id="552" name="Text placeholder 4"/>
          <p:cNvSpPr txBox="1">
            <a:spLocks noGrp="1"/>
          </p:cNvSpPr>
          <p:nvPr>
            <p:ph type="body" idx="3"/>
          </p:nvPr>
        </p:nvSpPr>
        <p:spPr>
          <a:xfrm>
            <a:off x="452718" y="4779710"/>
            <a:ext cx="674784" cy="378514"/>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ts val="2300"/>
              <a:buFont typeface="Arial"/>
              <a:buChar char="–"/>
            </a:pPr>
            <a:r>
              <a:rPr lang="en-US" sz="2400" b="0" i="0" u="none" strike="noStrike" cap="none" dirty="0">
                <a:solidFill>
                  <a:schemeClr val="dk1"/>
                </a:solidFill>
                <a:latin typeface="+mn-lt"/>
                <a:ea typeface="Arial"/>
                <a:cs typeface="Arial"/>
                <a:sym typeface="Arial"/>
              </a:rPr>
              <a:t> </a:t>
            </a:r>
            <a:endParaRPr sz="2400" b="0" i="0" u="none" strike="noStrike" cap="none" dirty="0">
              <a:solidFill>
                <a:schemeClr val="dk1"/>
              </a:solidFill>
              <a:latin typeface="+mn-lt"/>
              <a:ea typeface="Arial"/>
              <a:cs typeface="Arial"/>
              <a:sym typeface="Arial"/>
            </a:endParaRPr>
          </a:p>
        </p:txBody>
      </p:sp>
      <p:graphicFrame>
        <p:nvGraphicFramePr>
          <p:cNvPr id="4" name="Object 3" descr="Absolute value of C S is greater than 1"/>
          <p:cNvGraphicFramePr>
            <a:graphicFrameLocks noChangeAspect="1"/>
          </p:cNvGraphicFramePr>
          <p:nvPr>
            <p:extLst>
              <p:ext uri="{D42A27DB-BD31-4B8C-83A1-F6EECF244321}">
                <p14:modId xmlns:p14="http://schemas.microsoft.com/office/powerpoint/2010/main" val="2161711411"/>
              </p:ext>
            </p:extLst>
          </p:nvPr>
        </p:nvGraphicFramePr>
        <p:xfrm>
          <a:off x="1322694" y="4854029"/>
          <a:ext cx="818139" cy="409069"/>
        </p:xfrm>
        <a:graphic>
          <a:graphicData uri="http://schemas.openxmlformats.org/presentationml/2006/ole">
            <mc:AlternateContent xmlns:mc="http://schemas.openxmlformats.org/markup-compatibility/2006">
              <mc:Choice xmlns:v="urn:schemas-microsoft-com:vml" Requires="v">
                <p:oleObj spid="_x0000_s102527" name="Equation" r:id="rId6" imgW="507960" imgH="253800" progId="Equation.DSMT4">
                  <p:embed/>
                </p:oleObj>
              </mc:Choice>
              <mc:Fallback>
                <p:oleObj name="Equation" r:id="rId6" imgW="507960" imgH="253800" progId="Equation.DSMT4">
                  <p:embed/>
                  <p:pic>
                    <p:nvPicPr>
                      <p:cNvPr id="0" name=""/>
                      <p:cNvPicPr/>
                      <p:nvPr/>
                    </p:nvPicPr>
                    <p:blipFill>
                      <a:blip r:embed="rId7"/>
                      <a:stretch>
                        <a:fillRect/>
                      </a:stretch>
                    </p:blipFill>
                    <p:spPr>
                      <a:xfrm>
                        <a:off x="1322694" y="4854029"/>
                        <a:ext cx="818139" cy="409069"/>
                      </a:xfrm>
                      <a:prstGeom prst="rect">
                        <a:avLst/>
                      </a:prstGeom>
                    </p:spPr>
                  </p:pic>
                </p:oleObj>
              </mc:Fallback>
            </mc:AlternateContent>
          </a:graphicData>
        </a:graphic>
      </p:graphicFrame>
      <p:sp>
        <p:nvSpPr>
          <p:cNvPr id="554" name="Text placeholder 6"/>
          <p:cNvSpPr txBox="1">
            <a:spLocks noGrp="1"/>
          </p:cNvSpPr>
          <p:nvPr>
            <p:ph type="body" idx="4"/>
          </p:nvPr>
        </p:nvSpPr>
        <p:spPr>
          <a:xfrm>
            <a:off x="2432578" y="4864104"/>
            <a:ext cx="5990989" cy="3785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300"/>
              <a:buFont typeface="Arial"/>
              <a:buNone/>
            </a:pPr>
            <a:r>
              <a:rPr lang="en-US" sz="2400" b="0" i="0" u="none" strike="noStrike" cap="none" dirty="0" smtClean="0">
                <a:solidFill>
                  <a:schemeClr val="dk1"/>
                </a:solidFill>
                <a:latin typeface="+mn-lt"/>
                <a:ea typeface="Arial"/>
                <a:cs typeface="Arial"/>
                <a:sym typeface="Arial"/>
              </a:rPr>
              <a:t>suggests </a:t>
            </a:r>
            <a:r>
              <a:rPr lang="en-US" sz="2400" b="0" i="0" u="none" strike="noStrike" cap="none" dirty="0">
                <a:solidFill>
                  <a:schemeClr val="dk1"/>
                </a:solidFill>
                <a:latin typeface="+mn-lt"/>
                <a:ea typeface="Arial"/>
                <a:cs typeface="Arial"/>
                <a:sym typeface="Arial"/>
              </a:rPr>
              <a:t>high degree of skewness.</a:t>
            </a:r>
            <a:endParaRPr sz="2400" b="0" i="0" u="none" strike="noStrike" cap="none" dirty="0">
              <a:solidFill>
                <a:schemeClr val="dk1"/>
              </a:solidFill>
              <a:latin typeface="+mn-lt"/>
              <a:ea typeface="Arial"/>
              <a:cs typeface="Arial"/>
              <a:sym typeface="Arial"/>
            </a:endParaRPr>
          </a:p>
        </p:txBody>
      </p:sp>
      <p:sp>
        <p:nvSpPr>
          <p:cNvPr id="555" name="Text placeholder 7"/>
          <p:cNvSpPr txBox="1">
            <a:spLocks noGrp="1"/>
          </p:cNvSpPr>
          <p:nvPr>
            <p:ph type="body" idx="5"/>
          </p:nvPr>
        </p:nvSpPr>
        <p:spPr>
          <a:xfrm>
            <a:off x="450287" y="5270953"/>
            <a:ext cx="692713" cy="378514"/>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ts val="2300"/>
              <a:buFont typeface="Arial"/>
              <a:buChar char="–"/>
            </a:pPr>
            <a:r>
              <a:rPr lang="en-US" sz="2400" b="0" i="0" u="none" strike="noStrike" cap="none" dirty="0">
                <a:solidFill>
                  <a:schemeClr val="dk1"/>
                </a:solidFill>
                <a:latin typeface="+mn-lt"/>
                <a:ea typeface="Arial"/>
                <a:cs typeface="Arial"/>
                <a:sym typeface="Arial"/>
              </a:rPr>
              <a:t> </a:t>
            </a:r>
            <a:endParaRPr sz="2400" b="0" i="0" u="none" strike="noStrike" cap="none" dirty="0">
              <a:solidFill>
                <a:schemeClr val="dk1"/>
              </a:solidFill>
              <a:latin typeface="+mn-lt"/>
              <a:ea typeface="Arial"/>
              <a:cs typeface="Arial"/>
              <a:sym typeface="Arial"/>
            </a:endParaRPr>
          </a:p>
        </p:txBody>
      </p:sp>
      <p:graphicFrame>
        <p:nvGraphicFramePr>
          <p:cNvPr id="5" name="Object 4" descr="absolute value of C S is less than or equal to 0.5, absolute value of C S is less than or equal to 1"/>
          <p:cNvGraphicFramePr>
            <a:graphicFrameLocks noChangeAspect="1"/>
          </p:cNvGraphicFramePr>
          <p:nvPr>
            <p:extLst>
              <p:ext uri="{D42A27DB-BD31-4B8C-83A1-F6EECF244321}">
                <p14:modId xmlns:p14="http://schemas.microsoft.com/office/powerpoint/2010/main" val="2029810673"/>
              </p:ext>
            </p:extLst>
          </p:nvPr>
        </p:nvGraphicFramePr>
        <p:xfrm>
          <a:off x="1310239" y="5380235"/>
          <a:ext cx="1227208" cy="371881"/>
        </p:xfrm>
        <a:graphic>
          <a:graphicData uri="http://schemas.openxmlformats.org/presentationml/2006/ole">
            <mc:AlternateContent xmlns:mc="http://schemas.openxmlformats.org/markup-compatibility/2006">
              <mc:Choice xmlns:v="urn:schemas-microsoft-com:vml" Requires="v">
                <p:oleObj spid="_x0000_s102528" name="Equation" r:id="rId8" imgW="838080" imgH="253800" progId="Equation.DSMT4">
                  <p:embed/>
                </p:oleObj>
              </mc:Choice>
              <mc:Fallback>
                <p:oleObj name="Equation" r:id="rId8" imgW="838080" imgH="253800" progId="Equation.DSMT4">
                  <p:embed/>
                  <p:pic>
                    <p:nvPicPr>
                      <p:cNvPr id="0" name=""/>
                      <p:cNvPicPr/>
                      <p:nvPr/>
                    </p:nvPicPr>
                    <p:blipFill>
                      <a:blip r:embed="rId9"/>
                      <a:stretch>
                        <a:fillRect/>
                      </a:stretch>
                    </p:blipFill>
                    <p:spPr>
                      <a:xfrm>
                        <a:off x="1310239" y="5380235"/>
                        <a:ext cx="1227208" cy="371881"/>
                      </a:xfrm>
                      <a:prstGeom prst="rect">
                        <a:avLst/>
                      </a:prstGeom>
                    </p:spPr>
                  </p:pic>
                </p:oleObj>
              </mc:Fallback>
            </mc:AlternateContent>
          </a:graphicData>
        </a:graphic>
      </p:graphicFrame>
      <p:sp>
        <p:nvSpPr>
          <p:cNvPr id="557" name="Text placeholder 8"/>
          <p:cNvSpPr txBox="1">
            <a:spLocks noGrp="1"/>
          </p:cNvSpPr>
          <p:nvPr>
            <p:ph type="body" idx="6"/>
          </p:nvPr>
        </p:nvSpPr>
        <p:spPr>
          <a:xfrm>
            <a:off x="2729194" y="5336660"/>
            <a:ext cx="5486553" cy="3441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300"/>
              <a:buFont typeface="Arial"/>
              <a:buNone/>
            </a:pPr>
            <a:r>
              <a:rPr lang="en-US" sz="2400" b="0" i="0" u="none" strike="noStrike" cap="none" dirty="0">
                <a:solidFill>
                  <a:schemeClr val="dk1"/>
                </a:solidFill>
                <a:latin typeface="+mn-lt"/>
                <a:ea typeface="Arial"/>
                <a:cs typeface="Arial"/>
                <a:sym typeface="Arial"/>
              </a:rPr>
              <a:t>suggests moderate skewness.</a:t>
            </a:r>
            <a:endParaRPr sz="2400" b="0" i="0" u="none" strike="noStrike" cap="none" dirty="0">
              <a:solidFill>
                <a:schemeClr val="dk1"/>
              </a:solidFill>
              <a:latin typeface="+mn-lt"/>
              <a:ea typeface="Arial"/>
              <a:cs typeface="Arial"/>
              <a:sym typeface="Arial"/>
            </a:endParaRPr>
          </a:p>
        </p:txBody>
      </p:sp>
      <p:sp>
        <p:nvSpPr>
          <p:cNvPr id="558" name="Text placeholder 9"/>
          <p:cNvSpPr txBox="1">
            <a:spLocks noGrp="1"/>
          </p:cNvSpPr>
          <p:nvPr>
            <p:ph type="body" idx="7"/>
          </p:nvPr>
        </p:nvSpPr>
        <p:spPr>
          <a:xfrm>
            <a:off x="452718" y="5788014"/>
            <a:ext cx="738205" cy="378514"/>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ts val="2300"/>
              <a:buFont typeface="Arial"/>
              <a:buChar char="–"/>
            </a:pPr>
            <a:r>
              <a:rPr lang="en-US" sz="2400" b="0" i="0" u="none" strike="noStrike" cap="none" dirty="0">
                <a:solidFill>
                  <a:schemeClr val="dk1"/>
                </a:solidFill>
                <a:latin typeface="+mn-lt"/>
                <a:ea typeface="Arial"/>
                <a:cs typeface="Arial"/>
                <a:sym typeface="Arial"/>
              </a:rPr>
              <a:t> </a:t>
            </a:r>
            <a:endParaRPr sz="2400" b="0" i="0" u="none" strike="noStrike" cap="none" dirty="0">
              <a:solidFill>
                <a:schemeClr val="dk1"/>
              </a:solidFill>
              <a:latin typeface="+mn-lt"/>
              <a:ea typeface="Arial"/>
              <a:cs typeface="Arial"/>
              <a:sym typeface="Arial"/>
            </a:endParaRPr>
          </a:p>
        </p:txBody>
      </p:sp>
      <p:graphicFrame>
        <p:nvGraphicFramePr>
          <p:cNvPr id="6" name="Object 5" descr="Absolute value of C S is less than 0.5"/>
          <p:cNvGraphicFramePr>
            <a:graphicFrameLocks noChangeAspect="1"/>
          </p:cNvGraphicFramePr>
          <p:nvPr>
            <p:extLst>
              <p:ext uri="{D42A27DB-BD31-4B8C-83A1-F6EECF244321}">
                <p14:modId xmlns:p14="http://schemas.microsoft.com/office/powerpoint/2010/main" val="2228913009"/>
              </p:ext>
            </p:extLst>
          </p:nvPr>
        </p:nvGraphicFramePr>
        <p:xfrm>
          <a:off x="1311996" y="5842623"/>
          <a:ext cx="1022674" cy="409069"/>
        </p:xfrm>
        <a:graphic>
          <a:graphicData uri="http://schemas.openxmlformats.org/presentationml/2006/ole">
            <mc:AlternateContent xmlns:mc="http://schemas.openxmlformats.org/markup-compatibility/2006">
              <mc:Choice xmlns:v="urn:schemas-microsoft-com:vml" Requires="v">
                <p:oleObj spid="_x0000_s102529" name="Equation" r:id="rId10" imgW="634680" imgH="253800" progId="Equation.DSMT4">
                  <p:embed/>
                </p:oleObj>
              </mc:Choice>
              <mc:Fallback>
                <p:oleObj name="Equation" r:id="rId10" imgW="634680" imgH="253800" progId="Equation.DSMT4">
                  <p:embed/>
                  <p:pic>
                    <p:nvPicPr>
                      <p:cNvPr id="0" name=""/>
                      <p:cNvPicPr/>
                      <p:nvPr/>
                    </p:nvPicPr>
                    <p:blipFill>
                      <a:blip r:embed="rId11"/>
                      <a:stretch>
                        <a:fillRect/>
                      </a:stretch>
                    </p:blipFill>
                    <p:spPr>
                      <a:xfrm>
                        <a:off x="1311996" y="5842623"/>
                        <a:ext cx="1022674" cy="409069"/>
                      </a:xfrm>
                      <a:prstGeom prst="rect">
                        <a:avLst/>
                      </a:prstGeom>
                    </p:spPr>
                  </p:pic>
                </p:oleObj>
              </mc:Fallback>
            </mc:AlternateContent>
          </a:graphicData>
        </a:graphic>
      </p:graphicFrame>
      <p:sp>
        <p:nvSpPr>
          <p:cNvPr id="560" name="Text placeholder 10"/>
          <p:cNvSpPr txBox="1">
            <a:spLocks noGrp="1"/>
          </p:cNvSpPr>
          <p:nvPr>
            <p:ph type="body" idx="8"/>
          </p:nvPr>
        </p:nvSpPr>
        <p:spPr>
          <a:xfrm>
            <a:off x="2720093" y="5845299"/>
            <a:ext cx="5703474" cy="381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300"/>
              <a:buFont typeface="Arial"/>
              <a:buNone/>
            </a:pPr>
            <a:r>
              <a:rPr lang="en-US" sz="2400" b="0" i="0" u="none" strike="noStrike" cap="none" dirty="0">
                <a:solidFill>
                  <a:schemeClr val="dk1"/>
                </a:solidFill>
                <a:latin typeface="+mn-lt"/>
                <a:ea typeface="Arial"/>
                <a:cs typeface="Arial"/>
                <a:sym typeface="Arial"/>
              </a:rPr>
              <a:t>suggests relative symmetry.</a:t>
            </a:r>
            <a:endParaRPr sz="2400" b="0" i="0" u="none" strike="noStrike" cap="none" dirty="0">
              <a:solidFill>
                <a:schemeClr val="dk1"/>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4.27: </a:t>
            </a:r>
            <a:r>
              <a:rPr lang="en-US" sz="3600" b="1" i="0" u="none" strike="noStrike" cap="none" dirty="0">
                <a:solidFill>
                  <a:srgbClr val="007FA3"/>
                </a:solidFill>
                <a:latin typeface="+mj-lt"/>
                <a:ea typeface="Arial"/>
                <a:cs typeface="Arial"/>
                <a:sym typeface="Arial"/>
              </a:rPr>
              <a:t>Measuring Skewness</a:t>
            </a:r>
            <a:endParaRPr sz="3600" b="1" i="0" u="none" strike="noStrike" cap="none" dirty="0">
              <a:solidFill>
                <a:srgbClr val="007FA3"/>
              </a:solidFill>
              <a:latin typeface="+mj-lt"/>
              <a:ea typeface="Arial"/>
              <a:cs typeface="Arial"/>
              <a:sym typeface="Arial"/>
            </a:endParaRPr>
          </a:p>
        </p:txBody>
      </p:sp>
      <p:sp>
        <p:nvSpPr>
          <p:cNvPr id="566" name="Text placeholder 2"/>
          <p:cNvSpPr txBox="1">
            <a:spLocks noGrp="1"/>
          </p:cNvSpPr>
          <p:nvPr>
            <p:ph type="body" idx="1"/>
          </p:nvPr>
        </p:nvSpPr>
        <p:spPr>
          <a:xfrm>
            <a:off x="457200" y="1607264"/>
            <a:ext cx="8229600" cy="1786568"/>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0" u="none" strike="noStrike" cap="none" dirty="0">
                <a:solidFill>
                  <a:srgbClr val="000000"/>
                </a:solidFill>
                <a:latin typeface="+mn-lt"/>
                <a:sym typeface="Arial"/>
              </a:rPr>
              <a:t>Purchase Orders </a:t>
            </a:r>
            <a:r>
              <a:rPr lang="en-US" sz="2400" b="0" i="0" u="none" strike="noStrike" cap="none" dirty="0">
                <a:solidFill>
                  <a:srgbClr val="000000"/>
                </a:solidFill>
                <a:latin typeface="+mn-lt"/>
                <a:sym typeface="Arial"/>
              </a:rPr>
              <a:t>database</a:t>
            </a:r>
            <a:endParaRPr sz="2400" b="0" i="1" u="none" strike="noStrike" cap="none" dirty="0">
              <a:solidFill>
                <a:srgbClr val="000000"/>
              </a:solidFill>
              <a:latin typeface="+mn-lt"/>
              <a:sym typeface="Arial"/>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Cost per order data: </a:t>
            </a:r>
            <a:r>
              <a:rPr lang="en-US" sz="2400" b="0" i="0" u="none" strike="noStrike" cap="none" dirty="0" smtClean="0">
                <a:solidFill>
                  <a:srgbClr val="000000"/>
                </a:solidFill>
                <a:latin typeface="+mn-lt"/>
                <a:sym typeface="Arial"/>
              </a:rPr>
              <a:t>CS </a:t>
            </a:r>
            <a:r>
              <a:rPr lang="en-US" sz="2400" b="0" i="0" u="none" strike="noStrike" cap="none" dirty="0">
                <a:solidFill>
                  <a:srgbClr val="000000"/>
                </a:solidFill>
                <a:latin typeface="+mn-lt"/>
                <a:sym typeface="Arial"/>
              </a:rPr>
              <a:t>= 1.66 (high positive skewness)</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A/P terms data: </a:t>
            </a:r>
            <a:r>
              <a:rPr lang="en-US" sz="2400" b="0" i="0" u="none" strike="noStrike" cap="none" dirty="0" smtClean="0">
                <a:solidFill>
                  <a:srgbClr val="000000"/>
                </a:solidFill>
                <a:latin typeface="+mn-lt"/>
                <a:sym typeface="Arial"/>
              </a:rPr>
              <a:t>CS </a:t>
            </a:r>
            <a:r>
              <a:rPr lang="en-US" sz="2400" b="0" i="0" u="none" strike="noStrike" cap="none" dirty="0">
                <a:solidFill>
                  <a:srgbClr val="000000"/>
                </a:solidFill>
                <a:latin typeface="+mn-lt"/>
                <a:sym typeface="Arial"/>
              </a:rPr>
              <a:t>= 0.60 </a:t>
            </a:r>
            <a:r>
              <a:rPr lang="en-US" sz="2400" b="0" i="0" u="none" strike="noStrike" cap="none" dirty="0" smtClean="0">
                <a:solidFill>
                  <a:srgbClr val="000000"/>
                </a:solidFill>
                <a:latin typeface="+mn-lt"/>
                <a:sym typeface="Arial"/>
              </a:rPr>
              <a:t>(more symmetric)</a:t>
            </a:r>
            <a:endParaRPr sz="2400" b="0" i="0" u="none" strike="noStrike" cap="none" dirty="0">
              <a:solidFill>
                <a:srgbClr val="000000"/>
              </a:solidFill>
              <a:latin typeface="+mn-lt"/>
              <a:sym typeface="Arial"/>
            </a:endParaRPr>
          </a:p>
        </p:txBody>
      </p:sp>
      <p:pic>
        <p:nvPicPr>
          <p:cNvPr id="2" name="Picture 1" descr="Two bar charts. The first bar chart titled, cost per order, plots frequency versus upper group limit. The horizontal axis ranges from 0 to 130000 and more in increments of 13000. The vertical axis ranges from 0 to 50 in increments of 10. The data is as follows. (13000, 40), (26000, 25), (39000, 6), (5200, 4), (6500, 8), (7800, 7), (9100, 3), (10400, 3), (11700, 1), (130000, 2). The second bar chart titled, Accounts payable terms, plots frequency versus months. The horizontal axis is marked at 15, 25, 30, and 45. The vertical axis ranges from 0 to 80 in increments of 20. The data is as follows. (15, 5), (25, 10), (30, 65), (45, 10)."/>
          <p:cNvPicPr>
            <a:picLocks noChangeAspect="1"/>
          </p:cNvPicPr>
          <p:nvPr/>
        </p:nvPicPr>
        <p:blipFill>
          <a:blip r:embed="rId3"/>
          <a:stretch>
            <a:fillRect/>
          </a:stretch>
        </p:blipFill>
        <p:spPr>
          <a:xfrm>
            <a:off x="1080700" y="3688444"/>
            <a:ext cx="6578154" cy="2066723"/>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Measures of Shape: Kurtosis</a:t>
            </a:r>
            <a:endParaRPr sz="3600" b="1" i="0" u="none" strike="noStrike" cap="none" dirty="0">
              <a:solidFill>
                <a:srgbClr val="007FA3"/>
              </a:solidFill>
              <a:latin typeface="+mj-lt"/>
              <a:ea typeface="Arial"/>
              <a:cs typeface="Arial"/>
              <a:sym typeface="Arial"/>
            </a:endParaRPr>
          </a:p>
        </p:txBody>
      </p:sp>
      <p:sp>
        <p:nvSpPr>
          <p:cNvPr id="573" name="Text placeholder 2"/>
          <p:cNvSpPr txBox="1">
            <a:spLocks noGrp="1"/>
          </p:cNvSpPr>
          <p:nvPr>
            <p:ph type="body" idx="1"/>
          </p:nvPr>
        </p:nvSpPr>
        <p:spPr>
          <a:xfrm>
            <a:off x="457200" y="1600200"/>
            <a:ext cx="8229600" cy="1828799"/>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200" b="1" i="0" u="none" strike="noStrike" cap="none" dirty="0">
                <a:solidFill>
                  <a:srgbClr val="000000"/>
                </a:solidFill>
                <a:latin typeface="+mn-lt"/>
                <a:ea typeface="Arial"/>
                <a:cs typeface="Arial"/>
                <a:sym typeface="Arial"/>
              </a:rPr>
              <a:t>Kurtosis</a:t>
            </a:r>
            <a:r>
              <a:rPr lang="en-US" sz="2200" b="0" i="0" u="none" strike="noStrike" cap="none" dirty="0">
                <a:solidFill>
                  <a:srgbClr val="000000"/>
                </a:solidFill>
                <a:latin typeface="+mn-lt"/>
                <a:ea typeface="Arial"/>
                <a:cs typeface="Arial"/>
                <a:sym typeface="Arial"/>
              </a:rPr>
              <a:t> refers to the peakedness (i.e., high, narrow) or flatness (i.e., short, flat-topped) of a histogram.</a:t>
            </a:r>
            <a:endParaRPr sz="2200" b="0" i="0" u="none" strike="noStrike" cap="none" dirty="0">
              <a:solidFill>
                <a:srgbClr val="000000"/>
              </a:solidFill>
              <a:latin typeface="+mn-lt"/>
              <a:ea typeface="Arial"/>
              <a:cs typeface="Arial"/>
              <a:sym typeface="Arial"/>
            </a:endParaRPr>
          </a:p>
          <a:p>
            <a:pPr marL="255650" marR="0" lvl="0" indent="-255650" algn="l" rtl="0">
              <a:spcAft>
                <a:spcPts val="0"/>
              </a:spcAft>
              <a:buClr>
                <a:srgbClr val="007FA3"/>
              </a:buClr>
              <a:buSzPct val="100000"/>
              <a:buFont typeface="Arial"/>
              <a:buChar char="•"/>
            </a:pPr>
            <a:r>
              <a:rPr lang="en-US" sz="2200" b="0" i="0" u="none" strike="noStrike" cap="none" dirty="0">
                <a:solidFill>
                  <a:srgbClr val="000000"/>
                </a:solidFill>
                <a:latin typeface="+mn-lt"/>
                <a:ea typeface="Arial"/>
                <a:cs typeface="Arial"/>
                <a:sym typeface="Arial"/>
              </a:rPr>
              <a:t>The coefficient of kurtosis (C</a:t>
            </a:r>
            <a:r>
              <a:rPr lang="en-US" sz="100" b="0" i="0" u="none" strike="noStrike" cap="none" dirty="0">
                <a:solidFill>
                  <a:srgbClr val="000000"/>
                </a:solidFill>
                <a:latin typeface="+mn-lt"/>
                <a:ea typeface="Arial"/>
                <a:cs typeface="Arial"/>
                <a:sym typeface="Arial"/>
              </a:rPr>
              <a:t> </a:t>
            </a:r>
            <a:r>
              <a:rPr lang="en-US" sz="2200" b="0" i="0" u="none" strike="noStrike" cap="none" dirty="0">
                <a:solidFill>
                  <a:srgbClr val="000000"/>
                </a:solidFill>
                <a:latin typeface="+mn-lt"/>
                <a:ea typeface="Arial"/>
                <a:cs typeface="Arial"/>
                <a:sym typeface="Arial"/>
              </a:rPr>
              <a:t>K) measures the degree of kurtosis of a population</a:t>
            </a:r>
            <a:endParaRPr sz="2200" b="0" i="0" u="none" strike="noStrike" cap="none" dirty="0">
              <a:solidFill>
                <a:srgbClr val="000000"/>
              </a:solidFill>
              <a:latin typeface="+mn-lt"/>
              <a:ea typeface="Arial"/>
              <a:cs typeface="Arial"/>
              <a:sym typeface="Arial"/>
            </a:endParaRPr>
          </a:p>
        </p:txBody>
      </p:sp>
      <p:graphicFrame>
        <p:nvGraphicFramePr>
          <p:cNvPr id="3" name="Object 2" descr="C K = start fraction start fraction 1 over n end fraction Sum of left parenthesis x sub I minus mu right parenthesis to the fourth power, from I = 1 to N over sigma to the fourth power end fraction,This equation is labeled, 4.15"/>
          <p:cNvGraphicFramePr>
            <a:graphicFrameLocks noChangeAspect="1"/>
          </p:cNvGraphicFramePr>
          <p:nvPr>
            <p:extLst>
              <p:ext uri="{D42A27DB-BD31-4B8C-83A1-F6EECF244321}">
                <p14:modId xmlns:p14="http://schemas.microsoft.com/office/powerpoint/2010/main" val="1477416933"/>
              </p:ext>
            </p:extLst>
          </p:nvPr>
        </p:nvGraphicFramePr>
        <p:xfrm>
          <a:off x="2505075" y="3584575"/>
          <a:ext cx="3028950" cy="982663"/>
        </p:xfrm>
        <a:graphic>
          <a:graphicData uri="http://schemas.openxmlformats.org/presentationml/2006/ole">
            <mc:AlternateContent xmlns:mc="http://schemas.openxmlformats.org/markup-compatibility/2006">
              <mc:Choice xmlns:v="urn:schemas-microsoft-com:vml" Requires="v">
                <p:oleObj spid="_x0000_s32534" name="Equation" r:id="rId4" imgW="1879560" imgH="609480" progId="Equation.DSMT4">
                  <p:embed/>
                </p:oleObj>
              </mc:Choice>
              <mc:Fallback>
                <p:oleObj name="Equation" r:id="rId4" imgW="1879560" imgH="609480" progId="Equation.DSMT4">
                  <p:embed/>
                  <p:pic>
                    <p:nvPicPr>
                      <p:cNvPr id="0" name=""/>
                      <p:cNvPicPr/>
                      <p:nvPr/>
                    </p:nvPicPr>
                    <p:blipFill>
                      <a:blip r:embed="rId5"/>
                      <a:stretch>
                        <a:fillRect/>
                      </a:stretch>
                    </p:blipFill>
                    <p:spPr>
                      <a:xfrm>
                        <a:off x="2505075" y="3584575"/>
                        <a:ext cx="3028950" cy="982663"/>
                      </a:xfrm>
                      <a:prstGeom prst="rect">
                        <a:avLst/>
                      </a:prstGeom>
                    </p:spPr>
                  </p:pic>
                </p:oleObj>
              </mc:Fallback>
            </mc:AlternateContent>
          </a:graphicData>
        </a:graphic>
      </p:graphicFrame>
      <p:sp>
        <p:nvSpPr>
          <p:cNvPr id="575" name="Text placeholder 3"/>
          <p:cNvSpPr txBox="1">
            <a:spLocks noGrp="1"/>
          </p:cNvSpPr>
          <p:nvPr>
            <p:ph type="body" idx="2"/>
          </p:nvPr>
        </p:nvSpPr>
        <p:spPr>
          <a:xfrm>
            <a:off x="457200" y="4722481"/>
            <a:ext cx="8382000" cy="1532016"/>
          </a:xfrm>
          <a:prstGeom prst="rect">
            <a:avLst/>
          </a:prstGeom>
          <a:noFill/>
          <a:ln>
            <a:noFill/>
          </a:ln>
        </p:spPr>
        <p:txBody>
          <a:bodyPr spcFirstLastPara="1" wrap="square" lIns="0" tIns="0" rIns="0" bIns="0" anchor="t" anchorCtr="0">
            <a:noAutofit/>
          </a:bodyPr>
          <a:lstStyle/>
          <a:p>
            <a:pPr marL="741553" marR="0" lvl="1" indent="-284353"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C</a:t>
            </a:r>
            <a:r>
              <a:rPr lang="en-US" sz="100" b="0" i="0" u="none" strike="noStrike" cap="none" dirty="0">
                <a:solidFill>
                  <a:srgbClr val="000000"/>
                </a:solidFill>
                <a:latin typeface="+mn-lt"/>
                <a:sym typeface="Arial"/>
              </a:rPr>
              <a:t> </a:t>
            </a:r>
            <a:r>
              <a:rPr lang="en-US" sz="2200" b="0" i="0" u="none" strike="noStrike" cap="none" dirty="0">
                <a:solidFill>
                  <a:srgbClr val="000000"/>
                </a:solidFill>
                <a:latin typeface="+mn-lt"/>
                <a:sym typeface="Arial"/>
              </a:rPr>
              <a:t>K &lt; 3 indicates the data is somewhat flat with a wide degree of dispersion.</a:t>
            </a:r>
            <a:endParaRPr sz="2200" dirty="0">
              <a:latin typeface="+mn-lt"/>
            </a:endParaRPr>
          </a:p>
          <a:p>
            <a:pPr marL="741553" marR="0" lvl="1" indent="-284353"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C</a:t>
            </a:r>
            <a:r>
              <a:rPr lang="en-US" sz="100" b="0" i="0" u="none" strike="noStrike" cap="none" dirty="0">
                <a:solidFill>
                  <a:srgbClr val="000000"/>
                </a:solidFill>
                <a:latin typeface="+mn-lt"/>
                <a:sym typeface="Arial"/>
              </a:rPr>
              <a:t> </a:t>
            </a:r>
            <a:r>
              <a:rPr lang="en-US" sz="2200" b="0" i="0" u="none" strike="noStrike" cap="none" dirty="0">
                <a:solidFill>
                  <a:srgbClr val="000000"/>
                </a:solidFill>
                <a:latin typeface="+mn-lt"/>
                <a:sym typeface="Arial"/>
              </a:rPr>
              <a:t>K &gt; 3 indicates the data is somewhat peaked with less dispersion</a:t>
            </a:r>
            <a:r>
              <a:rPr lang="en-US" sz="2200" b="0" i="0" u="none" strike="noStrike" cap="none" dirty="0" smtClean="0">
                <a:solidFill>
                  <a:srgbClr val="000000"/>
                </a:solidFill>
                <a:latin typeface="+mn-lt"/>
                <a:sym typeface="Arial"/>
              </a:rPr>
              <a:t>.</a:t>
            </a:r>
            <a:endParaRPr sz="2200" dirty="0">
              <a:latin typeface="+mn-lt"/>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4081"/>
            <a:ext cx="8229600" cy="1097280"/>
          </a:xfrm>
        </p:spPr>
        <p:txBody>
          <a:bodyPr/>
          <a:lstStyle/>
          <a:p>
            <a:r>
              <a:rPr lang="en-US" dirty="0" smtClean="0">
                <a:latin typeface="+mj-lt"/>
              </a:rPr>
              <a:t>Excel Function for Kurtosis</a:t>
            </a:r>
            <a:endParaRPr lang="en-US" dirty="0">
              <a:latin typeface="+mj-lt"/>
            </a:endParaRPr>
          </a:p>
        </p:txBody>
      </p:sp>
      <p:sp>
        <p:nvSpPr>
          <p:cNvPr id="6" name="Text Placeholder 5"/>
          <p:cNvSpPr>
            <a:spLocks noGrp="1"/>
          </p:cNvSpPr>
          <p:nvPr>
            <p:ph type="body" idx="1"/>
          </p:nvPr>
        </p:nvSpPr>
        <p:spPr/>
        <p:txBody>
          <a:bodyPr/>
          <a:lstStyle/>
          <a:p>
            <a:pPr marL="256032" indent="-256032">
              <a:buSzPct val="100000"/>
            </a:pPr>
            <a:r>
              <a:rPr lang="en-US" sz="2400" dirty="0" smtClean="0">
                <a:latin typeface="+mn-lt"/>
              </a:rPr>
              <a:t>Excel computes </a:t>
            </a:r>
            <a:r>
              <a:rPr lang="en-US" sz="2400" dirty="0">
                <a:latin typeface="+mn-lt"/>
              </a:rPr>
              <a:t>kurtosis differently; the function </a:t>
            </a:r>
            <a:r>
              <a:rPr lang="en-US" sz="2400" dirty="0" smtClean="0">
                <a:latin typeface="+mn-lt"/>
              </a:rPr>
              <a:t>K</a:t>
            </a:r>
            <a:r>
              <a:rPr lang="en-US" sz="100" dirty="0" smtClean="0">
                <a:latin typeface="+mn-lt"/>
              </a:rPr>
              <a:t> </a:t>
            </a:r>
            <a:r>
              <a:rPr lang="en-US" sz="2400" dirty="0" smtClean="0">
                <a:latin typeface="+mn-lt"/>
              </a:rPr>
              <a:t>U</a:t>
            </a:r>
            <a:r>
              <a:rPr lang="en-US" sz="100" dirty="0" smtClean="0">
                <a:latin typeface="+mn-lt"/>
              </a:rPr>
              <a:t> </a:t>
            </a:r>
            <a:r>
              <a:rPr lang="en-US" sz="2400" dirty="0" smtClean="0">
                <a:latin typeface="+mn-lt"/>
              </a:rPr>
              <a:t>R</a:t>
            </a:r>
            <a:r>
              <a:rPr lang="en-US" sz="100" dirty="0" smtClean="0">
                <a:latin typeface="+mn-lt"/>
              </a:rPr>
              <a:t> </a:t>
            </a:r>
            <a:r>
              <a:rPr lang="en-US" sz="2400" dirty="0" smtClean="0">
                <a:latin typeface="+mn-lt"/>
              </a:rPr>
              <a:t>T(data range) </a:t>
            </a:r>
            <a:r>
              <a:rPr lang="en-US" sz="2400" dirty="0">
                <a:latin typeface="+mn-lt"/>
              </a:rPr>
              <a:t>computes </a:t>
            </a:r>
            <a:r>
              <a:rPr lang="en-US" sz="2400" dirty="0" smtClean="0">
                <a:latin typeface="+mn-lt"/>
              </a:rPr>
              <a:t>“excess kurtosis” for </a:t>
            </a:r>
            <a:r>
              <a:rPr lang="en-US" sz="2400" dirty="0">
                <a:latin typeface="+mn-lt"/>
              </a:rPr>
              <a:t>sample </a:t>
            </a:r>
            <a:r>
              <a:rPr lang="en-US" sz="2400" dirty="0" smtClean="0">
                <a:latin typeface="+mn-lt"/>
              </a:rPr>
              <a:t>data, </a:t>
            </a:r>
            <a:r>
              <a:rPr lang="en-US" sz="2400" dirty="0">
                <a:latin typeface="+mn-lt"/>
              </a:rPr>
              <a:t>which is </a:t>
            </a:r>
            <a:r>
              <a:rPr lang="en-US" sz="2400" dirty="0" smtClean="0">
                <a:latin typeface="+mn-lt"/>
              </a:rPr>
              <a:t>C</a:t>
            </a:r>
            <a:r>
              <a:rPr lang="en-US" sz="100" dirty="0" smtClean="0">
                <a:latin typeface="+mn-lt"/>
              </a:rPr>
              <a:t> </a:t>
            </a:r>
            <a:r>
              <a:rPr lang="en-US" sz="2400" dirty="0" smtClean="0">
                <a:latin typeface="+mn-lt"/>
              </a:rPr>
              <a:t>K </a:t>
            </a:r>
            <a:r>
              <a:rPr lang="en-US" sz="2400" dirty="0">
                <a:latin typeface="+mn-lt"/>
              </a:rPr>
              <a:t>-  </a:t>
            </a:r>
            <a:r>
              <a:rPr lang="en-US" sz="2400" dirty="0" smtClean="0">
                <a:latin typeface="+mn-lt"/>
              </a:rPr>
              <a:t>3. (</a:t>
            </a:r>
            <a:r>
              <a:rPr lang="en-US" sz="2400" dirty="0">
                <a:latin typeface="+mn-lt"/>
              </a:rPr>
              <a:t>Excel does not have a corresponding function for a population</a:t>
            </a:r>
            <a:r>
              <a:rPr lang="en-US" sz="2400" dirty="0" smtClean="0">
                <a:latin typeface="+mn-lt"/>
              </a:rPr>
              <a:t>). </a:t>
            </a:r>
          </a:p>
          <a:p>
            <a:pPr marL="256032" indent="-256032">
              <a:buSzPct val="100000"/>
            </a:pPr>
            <a:r>
              <a:rPr lang="en-US" sz="2400" dirty="0" smtClean="0">
                <a:latin typeface="+mn-lt"/>
              </a:rPr>
              <a:t>Thus</a:t>
            </a:r>
            <a:r>
              <a:rPr lang="en-US" sz="2400" dirty="0">
                <a:latin typeface="+mn-lt"/>
              </a:rPr>
              <a:t>, to interpret kurtosis values in Excel, distributions with values less than </a:t>
            </a:r>
            <a:r>
              <a:rPr lang="en-US" sz="2400" dirty="0" smtClean="0">
                <a:latin typeface="+mn-lt"/>
              </a:rPr>
              <a:t>0 are </a:t>
            </a:r>
            <a:r>
              <a:rPr lang="en-US" sz="2400" dirty="0">
                <a:latin typeface="+mn-lt"/>
              </a:rPr>
              <a:t>more flat, while those with values greater than 0 are more peaked</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25774010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Excel Descriptive Statistics Tool</a:t>
            </a:r>
            <a:endParaRPr sz="3600" b="1" i="0" u="none" strike="noStrike" cap="none" dirty="0">
              <a:solidFill>
                <a:srgbClr val="007FA3"/>
              </a:solidFill>
              <a:latin typeface="+mj-lt"/>
              <a:ea typeface="Arial"/>
              <a:cs typeface="Arial"/>
              <a:sym typeface="Arial"/>
            </a:endParaRPr>
          </a:p>
        </p:txBody>
      </p:sp>
      <p:sp>
        <p:nvSpPr>
          <p:cNvPr id="588" name="Text placeholder 2"/>
          <p:cNvSpPr txBox="1">
            <a:spLocks noGrp="1"/>
          </p:cNvSpPr>
          <p:nvPr>
            <p:ph type="body" idx="1"/>
          </p:nvPr>
        </p:nvSpPr>
        <p:spPr>
          <a:xfrm>
            <a:off x="457200" y="1601466"/>
            <a:ext cx="8229600" cy="737765"/>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7FA3"/>
              </a:buClr>
              <a:buSzPts val="2400"/>
              <a:buFont typeface="Arial"/>
              <a:buNone/>
            </a:pPr>
            <a:r>
              <a:rPr lang="en-US" sz="2000" b="0" i="0" u="none" strike="noStrike" cap="none" dirty="0">
                <a:solidFill>
                  <a:srgbClr val="000000"/>
                </a:solidFill>
                <a:latin typeface="+mn-lt"/>
                <a:ea typeface="Arial"/>
                <a:cs typeface="Arial"/>
                <a:sym typeface="Arial"/>
              </a:rPr>
              <a:t>This tool provides a summary of numerical statistical measures for sample data.</a:t>
            </a:r>
            <a:endParaRPr sz="2000" b="0" i="0" u="none" strike="noStrike" cap="none" dirty="0">
              <a:solidFill>
                <a:srgbClr val="000000"/>
              </a:solidFill>
              <a:latin typeface="+mn-lt"/>
              <a:ea typeface="Arial"/>
              <a:cs typeface="Arial"/>
              <a:sym typeface="Arial"/>
            </a:endParaRPr>
          </a:p>
        </p:txBody>
      </p:sp>
      <p:graphicFrame>
        <p:nvGraphicFramePr>
          <p:cNvPr id="3" name="Object 2" descr="Data right angle bracket data analysis right angle bracket descriptive statistics"/>
          <p:cNvGraphicFramePr>
            <a:graphicFrameLocks noChangeAspect="1"/>
          </p:cNvGraphicFramePr>
          <p:nvPr>
            <p:extLst>
              <p:ext uri="{D42A27DB-BD31-4B8C-83A1-F6EECF244321}">
                <p14:modId xmlns:p14="http://schemas.microsoft.com/office/powerpoint/2010/main" val="3390763647"/>
              </p:ext>
            </p:extLst>
          </p:nvPr>
        </p:nvGraphicFramePr>
        <p:xfrm>
          <a:off x="556260" y="2496053"/>
          <a:ext cx="4220854" cy="297505"/>
        </p:xfrm>
        <a:graphic>
          <a:graphicData uri="http://schemas.openxmlformats.org/presentationml/2006/ole">
            <mc:AlternateContent xmlns:mc="http://schemas.openxmlformats.org/markup-compatibility/2006">
              <mc:Choice xmlns:v="urn:schemas-microsoft-com:vml" Requires="v">
                <p:oleObj spid="_x0000_s54826" name="Equation" r:id="rId4" imgW="2882880" imgH="203040" progId="Equation.DSMT4">
                  <p:embed/>
                </p:oleObj>
              </mc:Choice>
              <mc:Fallback>
                <p:oleObj name="Equation" r:id="rId4" imgW="2882880" imgH="203040" progId="Equation.DSMT4">
                  <p:embed/>
                  <p:pic>
                    <p:nvPicPr>
                      <p:cNvPr id="0" name=""/>
                      <p:cNvPicPr/>
                      <p:nvPr/>
                    </p:nvPicPr>
                    <p:blipFill>
                      <a:blip r:embed="rId5"/>
                      <a:stretch>
                        <a:fillRect/>
                      </a:stretch>
                    </p:blipFill>
                    <p:spPr>
                      <a:xfrm>
                        <a:off x="556260" y="2496053"/>
                        <a:ext cx="4220854" cy="297505"/>
                      </a:xfrm>
                      <a:prstGeom prst="rect">
                        <a:avLst/>
                      </a:prstGeom>
                    </p:spPr>
                  </p:pic>
                </p:oleObj>
              </mc:Fallback>
            </mc:AlternateContent>
          </a:graphicData>
        </a:graphic>
      </p:graphicFrame>
      <p:pic>
        <p:nvPicPr>
          <p:cNvPr id="2" name="Picture 1" descr="A dialog box titled, Descriptive statistics, has two panes. The input selection pane has an input entry text box labeled, Input range. An arrow highlights the input box as Enter input range. Two radio buttons, columns and rows, are present under grouped by, and the radio button for column is selected. A check box labeled, labels in first row. An arrow highlights the checkbox as Labels, optional. The second pane of the dialog box labeled, Output options, has three radio buttons labeled, output range, new worksheet ply, and new workbook. The output range and new worksheet ply buttons have an input field box each. The radio button new worksheet ply is selected. Four checkboxes for summary statistics, confidence level for mean with an input field box and value, 95%. K the largest mean with an input field box and value, 1. K the smallest mean with an input field box and value, 1. An arrow highlights the summary statistics checkbox as check summary statistics box. Three buttons, Ok, Cancel, and Help are present at the right bottom of the dialog box. "/>
          <p:cNvPicPr>
            <a:picLocks noChangeAspect="1"/>
          </p:cNvPicPr>
          <p:nvPr/>
        </p:nvPicPr>
        <p:blipFill>
          <a:blip r:embed="rId6"/>
          <a:stretch>
            <a:fillRect/>
          </a:stretch>
        </p:blipFill>
        <p:spPr>
          <a:xfrm>
            <a:off x="1458017" y="3018819"/>
            <a:ext cx="5292079" cy="1760241"/>
          </a:xfrm>
          <a:prstGeom prst="rect">
            <a:avLst/>
          </a:prstGeom>
        </p:spPr>
      </p:pic>
      <p:sp>
        <p:nvSpPr>
          <p:cNvPr id="596" name="Text placeholder 3"/>
          <p:cNvSpPr txBox="1">
            <a:spLocks noGrp="1"/>
          </p:cNvSpPr>
          <p:nvPr>
            <p:ph type="body" idx="3"/>
          </p:nvPr>
        </p:nvSpPr>
        <p:spPr>
          <a:xfrm>
            <a:off x="336560" y="4883721"/>
            <a:ext cx="8229600" cy="94558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The data must be in a single row or column. If the data are in multiple columns, the tool treats each row or column as a separate data </a:t>
            </a:r>
            <a:r>
              <a:rPr lang="en-US" sz="2000" b="0" i="0" u="none" strike="noStrike" cap="none" dirty="0" smtClean="0">
                <a:solidFill>
                  <a:srgbClr val="000000"/>
                </a:solidFill>
                <a:latin typeface="+mn-lt"/>
                <a:ea typeface="Arial"/>
                <a:cs typeface="Arial"/>
                <a:sym typeface="Arial"/>
              </a:rPr>
              <a:t>set.</a:t>
            </a:r>
            <a:endParaRPr sz="2000" b="0" i="0" u="none" strike="noStrike" cap="none" dirty="0">
              <a:solidFill>
                <a:srgbClr val="000000"/>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4.28: </a:t>
            </a:r>
            <a:r>
              <a:rPr lang="en-US" sz="3600" b="1" i="0" u="none" strike="noStrike" cap="none" dirty="0">
                <a:solidFill>
                  <a:srgbClr val="007FA3"/>
                </a:solidFill>
                <a:latin typeface="+mj-lt"/>
                <a:ea typeface="Arial"/>
                <a:cs typeface="Arial"/>
                <a:sym typeface="Arial"/>
              </a:rPr>
              <a:t>Using the Descriptive Statistics Tool</a:t>
            </a:r>
            <a:endParaRPr sz="3600" b="1" i="0" u="none" strike="noStrike" cap="none" dirty="0">
              <a:solidFill>
                <a:srgbClr val="007FA3"/>
              </a:solidFill>
              <a:latin typeface="+mj-lt"/>
              <a:ea typeface="Arial"/>
              <a:cs typeface="Arial"/>
              <a:sym typeface="Arial"/>
            </a:endParaRPr>
          </a:p>
        </p:txBody>
      </p:sp>
      <p:sp>
        <p:nvSpPr>
          <p:cNvPr id="602" name="Text placeholder 2"/>
          <p:cNvSpPr txBox="1">
            <a:spLocks noGrp="1"/>
          </p:cNvSpPr>
          <p:nvPr>
            <p:ph type="body" idx="1"/>
          </p:nvPr>
        </p:nvSpPr>
        <p:spPr>
          <a:xfrm>
            <a:off x="457200" y="1603058"/>
            <a:ext cx="8229600" cy="673814"/>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Purchase Orders database</a:t>
            </a:r>
            <a:endParaRPr sz="2400" dirty="0">
              <a:latin typeface="+mn-lt"/>
            </a:endParaRPr>
          </a:p>
        </p:txBody>
      </p:sp>
      <p:sp>
        <p:nvSpPr>
          <p:cNvPr id="604" name="Text placeholder 3"/>
          <p:cNvSpPr txBox="1">
            <a:spLocks noGrp="1"/>
          </p:cNvSpPr>
          <p:nvPr>
            <p:ph type="body" idx="2"/>
          </p:nvPr>
        </p:nvSpPr>
        <p:spPr>
          <a:xfrm>
            <a:off x="456496" y="2443925"/>
            <a:ext cx="2590800" cy="2400627"/>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ea typeface="Arial"/>
                <a:cs typeface="Arial"/>
                <a:sym typeface="Arial"/>
              </a:rPr>
              <a:t>Note: Results of the Analysis Toolpak do not change when changes are made to the data.</a:t>
            </a:r>
            <a:endParaRPr sz="2400" b="0" i="0" u="none" strike="noStrike" cap="none" dirty="0">
              <a:solidFill>
                <a:srgbClr val="000000"/>
              </a:solidFill>
              <a:latin typeface="+mn-lt"/>
              <a:ea typeface="Arial"/>
              <a:cs typeface="Arial"/>
              <a:sym typeface="Arial"/>
            </a:endParaRPr>
          </a:p>
        </p:txBody>
      </p:sp>
      <p:pic>
        <p:nvPicPr>
          <p:cNvPr id="2" name="Picture 1" descr="An Excel spread sheet displays a table titled, Frequency Distribution Calculations. The table has 13 rows and 3 columns. The columns have the following headings from left to right. A, Value, Accounts Payable Terms in Months, Value. The row entries are as follows. Row 1. Mean, 26295.31915, Mean, 30.63829787. Row 2. Standard Error, 3078.053014, Standard Error, 0.702294026. Row 3. Median, 15656.25, Median, 30. Row 4. Mode, 14910, Mode, 30. Row 5. Standard Deviation, 29842.8312, Standard Deviation, 6.808993205. Row 6. Sample Variance, 890594573.8, Sample Variance, 46.36238847. Row 7. Kurtosis, 2.079637302, Kurtosis, 1.512188562. Row 8. Skewness, 1.664271519, Skewness, 0.599265003. Row 9. Range, 127431.25, Range, 30. Row 10. Minimum, 68.75, Minimum, 15. Row 11. Maximum, 127500, Maximum, 45. Row 12. Sum, 2471760, Sum, 2880. Row 13. Count, 94, Count, 94."/>
          <p:cNvPicPr>
            <a:picLocks noChangeAspect="1"/>
          </p:cNvPicPr>
          <p:nvPr/>
        </p:nvPicPr>
        <p:blipFill>
          <a:blip r:embed="rId3"/>
          <a:stretch>
            <a:fillRect/>
          </a:stretch>
        </p:blipFill>
        <p:spPr>
          <a:xfrm>
            <a:off x="3668637" y="2856661"/>
            <a:ext cx="4620262" cy="2756034"/>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Descriptive Statistics for </a:t>
            </a:r>
            <a:r>
              <a:rPr lang="en-US" sz="3600" b="1" i="0" u="none" strike="noStrike" cap="none" dirty="0" smtClean="0">
                <a:solidFill>
                  <a:srgbClr val="007FA3"/>
                </a:solidFill>
                <a:latin typeface="+mj-lt"/>
                <a:ea typeface="Arial"/>
                <a:cs typeface="Arial"/>
                <a:sym typeface="Arial"/>
              </a:rPr>
              <a:t>Frequency Distributions</a:t>
            </a:r>
            <a:endParaRPr sz="3600" b="1" i="0" u="none" strike="noStrike" cap="none" dirty="0">
              <a:solidFill>
                <a:srgbClr val="007FA3"/>
              </a:solidFill>
              <a:latin typeface="+mj-lt"/>
              <a:ea typeface="Arial"/>
              <a:cs typeface="Arial"/>
              <a:sym typeface="Arial"/>
            </a:endParaRPr>
          </a:p>
        </p:txBody>
      </p:sp>
      <p:sp>
        <p:nvSpPr>
          <p:cNvPr id="610" name="Text placeholder 2"/>
          <p:cNvSpPr txBox="1">
            <a:spLocks noGrp="1"/>
          </p:cNvSpPr>
          <p:nvPr>
            <p:ph type="body" idx="1"/>
          </p:nvPr>
        </p:nvSpPr>
        <p:spPr>
          <a:xfrm>
            <a:off x="457200" y="1600199"/>
            <a:ext cx="3048000" cy="650631"/>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Population mean:</a:t>
            </a:r>
            <a:endParaRPr sz="2400" b="0" i="0" u="none" strike="noStrike" cap="none" dirty="0">
              <a:solidFill>
                <a:schemeClr val="dk1"/>
              </a:solidFill>
              <a:latin typeface="+mn-lt"/>
              <a:ea typeface="Arial"/>
              <a:cs typeface="Arial"/>
              <a:sym typeface="Arial"/>
            </a:endParaRPr>
          </a:p>
        </p:txBody>
      </p:sp>
      <p:graphicFrame>
        <p:nvGraphicFramePr>
          <p:cNvPr id="6" name="Object 5" descr="mu = start fraction sum of start expression f sub I x sub I end expression from I = 1 to n over N end fraction, This equation is labeled, 4.16"/>
          <p:cNvGraphicFramePr>
            <a:graphicFrameLocks noChangeAspect="1"/>
          </p:cNvGraphicFramePr>
          <p:nvPr>
            <p:extLst>
              <p:ext uri="{D42A27DB-BD31-4B8C-83A1-F6EECF244321}">
                <p14:modId xmlns:p14="http://schemas.microsoft.com/office/powerpoint/2010/main" val="3880267296"/>
              </p:ext>
            </p:extLst>
          </p:nvPr>
        </p:nvGraphicFramePr>
        <p:xfrm>
          <a:off x="3889843" y="1639699"/>
          <a:ext cx="1927022" cy="811378"/>
        </p:xfrm>
        <a:graphic>
          <a:graphicData uri="http://schemas.openxmlformats.org/presentationml/2006/ole">
            <mc:AlternateContent xmlns:mc="http://schemas.openxmlformats.org/markup-compatibility/2006">
              <mc:Choice xmlns:v="urn:schemas-microsoft-com:vml" Requires="v">
                <p:oleObj spid="_x0000_s107525" name="Equation" r:id="rId4" imgW="1447560" imgH="609480" progId="Equation.DSMT4">
                  <p:embed/>
                </p:oleObj>
              </mc:Choice>
              <mc:Fallback>
                <p:oleObj name="Equation" r:id="rId4" imgW="1447560" imgH="609480" progId="Equation.DSMT4">
                  <p:embed/>
                  <p:pic>
                    <p:nvPicPr>
                      <p:cNvPr id="0" name=""/>
                      <p:cNvPicPr/>
                      <p:nvPr/>
                    </p:nvPicPr>
                    <p:blipFill>
                      <a:blip r:embed="rId5"/>
                      <a:stretch>
                        <a:fillRect/>
                      </a:stretch>
                    </p:blipFill>
                    <p:spPr>
                      <a:xfrm>
                        <a:off x="3889843" y="1639699"/>
                        <a:ext cx="1927022" cy="811378"/>
                      </a:xfrm>
                      <a:prstGeom prst="rect">
                        <a:avLst/>
                      </a:prstGeom>
                    </p:spPr>
                  </p:pic>
                </p:oleObj>
              </mc:Fallback>
            </mc:AlternateContent>
          </a:graphicData>
        </a:graphic>
      </p:graphicFrame>
      <p:sp>
        <p:nvSpPr>
          <p:cNvPr id="612" name="Text placeholder 3"/>
          <p:cNvSpPr txBox="1">
            <a:spLocks noGrp="1"/>
          </p:cNvSpPr>
          <p:nvPr>
            <p:ph type="body" idx="2"/>
          </p:nvPr>
        </p:nvSpPr>
        <p:spPr>
          <a:xfrm>
            <a:off x="473720" y="2794079"/>
            <a:ext cx="2650480" cy="748587"/>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Sample mean:</a:t>
            </a:r>
            <a:endParaRPr sz="2400" b="0" i="0" u="none" strike="noStrike" cap="none" dirty="0">
              <a:solidFill>
                <a:schemeClr val="dk1"/>
              </a:solidFill>
              <a:latin typeface="+mn-lt"/>
              <a:ea typeface="Arial"/>
              <a:cs typeface="Arial"/>
              <a:sym typeface="Arial"/>
            </a:endParaRPr>
          </a:p>
        </p:txBody>
      </p:sp>
      <p:graphicFrame>
        <p:nvGraphicFramePr>
          <p:cNvPr id="7" name="Object 6" descr="x bar = start fraction sum of start expression f sub I x sub I end expression from I = 1 to n over N end fraction, This equation is labeled, 4.17"/>
          <p:cNvGraphicFramePr>
            <a:graphicFrameLocks noChangeAspect="1"/>
          </p:cNvGraphicFramePr>
          <p:nvPr>
            <p:extLst>
              <p:ext uri="{D42A27DB-BD31-4B8C-83A1-F6EECF244321}">
                <p14:modId xmlns:p14="http://schemas.microsoft.com/office/powerpoint/2010/main" val="3173646106"/>
              </p:ext>
            </p:extLst>
          </p:nvPr>
        </p:nvGraphicFramePr>
        <p:xfrm>
          <a:off x="3856351" y="2743946"/>
          <a:ext cx="1644269" cy="737616"/>
        </p:xfrm>
        <a:graphic>
          <a:graphicData uri="http://schemas.openxmlformats.org/presentationml/2006/ole">
            <mc:AlternateContent xmlns:mc="http://schemas.openxmlformats.org/markup-compatibility/2006">
              <mc:Choice xmlns:v="urn:schemas-microsoft-com:vml" Requires="v">
                <p:oleObj spid="_x0000_s107526" name="Equation" r:id="rId6" imgW="1358640" imgH="609480" progId="Equation.DSMT4">
                  <p:embed/>
                </p:oleObj>
              </mc:Choice>
              <mc:Fallback>
                <p:oleObj name="Equation" r:id="rId6" imgW="1358640" imgH="609480" progId="Equation.DSMT4">
                  <p:embed/>
                  <p:pic>
                    <p:nvPicPr>
                      <p:cNvPr id="0" name=""/>
                      <p:cNvPicPr/>
                      <p:nvPr/>
                    </p:nvPicPr>
                    <p:blipFill>
                      <a:blip r:embed="rId7"/>
                      <a:stretch>
                        <a:fillRect/>
                      </a:stretch>
                    </p:blipFill>
                    <p:spPr>
                      <a:xfrm>
                        <a:off x="3856351" y="2743946"/>
                        <a:ext cx="1644269" cy="737616"/>
                      </a:xfrm>
                      <a:prstGeom prst="rect">
                        <a:avLst/>
                      </a:prstGeom>
                    </p:spPr>
                  </p:pic>
                </p:oleObj>
              </mc:Fallback>
            </mc:AlternateContent>
          </a:graphicData>
        </a:graphic>
      </p:graphicFrame>
      <p:sp>
        <p:nvSpPr>
          <p:cNvPr id="614" name="Text placeholder 4"/>
          <p:cNvSpPr txBox="1">
            <a:spLocks noGrp="1"/>
          </p:cNvSpPr>
          <p:nvPr>
            <p:ph type="body" idx="3"/>
          </p:nvPr>
        </p:nvSpPr>
        <p:spPr>
          <a:xfrm>
            <a:off x="457200" y="3950760"/>
            <a:ext cx="3505200" cy="60467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sym typeface="Arial"/>
              </a:rPr>
              <a:t>Population variance:</a:t>
            </a:r>
            <a:endParaRPr sz="2400" dirty="0">
              <a:latin typeface="+mn-lt"/>
            </a:endParaRPr>
          </a:p>
        </p:txBody>
      </p:sp>
      <p:graphicFrame>
        <p:nvGraphicFramePr>
          <p:cNvPr id="8" name="Object 7" descr="sigma squared = start fraction sum of start expression f sub I left parenthesis x sub I minus mu right parenthesis squared end expression from I = 1 to n over N end fraction, This equation is labeled, 4.18 "/>
          <p:cNvGraphicFramePr>
            <a:graphicFrameLocks noChangeAspect="1"/>
          </p:cNvGraphicFramePr>
          <p:nvPr>
            <p:extLst>
              <p:ext uri="{D42A27DB-BD31-4B8C-83A1-F6EECF244321}">
                <p14:modId xmlns:p14="http://schemas.microsoft.com/office/powerpoint/2010/main" val="852931241"/>
              </p:ext>
            </p:extLst>
          </p:nvPr>
        </p:nvGraphicFramePr>
        <p:xfrm>
          <a:off x="4241294" y="3950760"/>
          <a:ext cx="2518651" cy="811378"/>
        </p:xfrm>
        <a:graphic>
          <a:graphicData uri="http://schemas.openxmlformats.org/presentationml/2006/ole">
            <mc:AlternateContent xmlns:mc="http://schemas.openxmlformats.org/markup-compatibility/2006">
              <mc:Choice xmlns:v="urn:schemas-microsoft-com:vml" Requires="v">
                <p:oleObj spid="_x0000_s107527" name="Equation" r:id="rId8" imgW="1892160" imgH="609480" progId="Equation.DSMT4">
                  <p:embed/>
                </p:oleObj>
              </mc:Choice>
              <mc:Fallback>
                <p:oleObj name="Equation" r:id="rId8" imgW="1892160" imgH="609480" progId="Equation.DSMT4">
                  <p:embed/>
                  <p:pic>
                    <p:nvPicPr>
                      <p:cNvPr id="0" name=""/>
                      <p:cNvPicPr/>
                      <p:nvPr/>
                    </p:nvPicPr>
                    <p:blipFill>
                      <a:blip r:embed="rId9"/>
                      <a:stretch>
                        <a:fillRect/>
                      </a:stretch>
                    </p:blipFill>
                    <p:spPr>
                      <a:xfrm>
                        <a:off x="4241294" y="3950760"/>
                        <a:ext cx="2518651" cy="811378"/>
                      </a:xfrm>
                      <a:prstGeom prst="rect">
                        <a:avLst/>
                      </a:prstGeom>
                    </p:spPr>
                  </p:pic>
                </p:oleObj>
              </mc:Fallback>
            </mc:AlternateContent>
          </a:graphicData>
        </a:graphic>
      </p:graphicFrame>
      <p:sp>
        <p:nvSpPr>
          <p:cNvPr id="616" name="Text placeholder 5"/>
          <p:cNvSpPr txBox="1">
            <a:spLocks noGrp="1"/>
          </p:cNvSpPr>
          <p:nvPr>
            <p:ph type="body" idx="4"/>
          </p:nvPr>
        </p:nvSpPr>
        <p:spPr>
          <a:xfrm>
            <a:off x="473720" y="5144639"/>
            <a:ext cx="3048000" cy="649491"/>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sym typeface="Arial"/>
              </a:rPr>
              <a:t>Sample variance:</a:t>
            </a:r>
            <a:endParaRPr sz="2400" dirty="0">
              <a:latin typeface="+mn-lt"/>
            </a:endParaRPr>
          </a:p>
        </p:txBody>
      </p:sp>
      <p:graphicFrame>
        <p:nvGraphicFramePr>
          <p:cNvPr id="9" name="Object 8" descr="s squared = start fraction sum of start expression f sub I left parenthesis x sub I minus x bar right parenthesis squared end expression from I = 1 to n over N minus 1 end fraction, This equation is labeled, 4.19"/>
          <p:cNvGraphicFramePr>
            <a:graphicFrameLocks noChangeAspect="1"/>
          </p:cNvGraphicFramePr>
          <p:nvPr>
            <p:extLst>
              <p:ext uri="{D42A27DB-BD31-4B8C-83A1-F6EECF244321}">
                <p14:modId xmlns:p14="http://schemas.microsoft.com/office/powerpoint/2010/main" val="2863221763"/>
              </p:ext>
            </p:extLst>
          </p:nvPr>
        </p:nvGraphicFramePr>
        <p:xfrm>
          <a:off x="3886200" y="5145088"/>
          <a:ext cx="2714625" cy="892175"/>
        </p:xfrm>
        <a:graphic>
          <a:graphicData uri="http://schemas.openxmlformats.org/presentationml/2006/ole">
            <mc:AlternateContent xmlns:mc="http://schemas.openxmlformats.org/markup-compatibility/2006">
              <mc:Choice xmlns:v="urn:schemas-microsoft-com:vml" Requires="v">
                <p:oleObj spid="_x0000_s107528" name="Equation" r:id="rId10" imgW="1854000" imgH="609480" progId="Equation.DSMT4">
                  <p:embed/>
                </p:oleObj>
              </mc:Choice>
              <mc:Fallback>
                <p:oleObj name="Equation" r:id="rId10" imgW="1854000" imgH="609480" progId="Equation.DSMT4">
                  <p:embed/>
                  <p:pic>
                    <p:nvPicPr>
                      <p:cNvPr id="0" name=""/>
                      <p:cNvPicPr/>
                      <p:nvPr/>
                    </p:nvPicPr>
                    <p:blipFill>
                      <a:blip r:embed="rId11"/>
                      <a:stretch>
                        <a:fillRect/>
                      </a:stretch>
                    </p:blipFill>
                    <p:spPr>
                      <a:xfrm>
                        <a:off x="3886200" y="5145088"/>
                        <a:ext cx="2714625" cy="89217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Title 1"/>
          <p:cNvSpPr txBox="1">
            <a:spLocks noGrp="1"/>
          </p:cNvSpPr>
          <p:nvPr>
            <p:ph type="title"/>
          </p:nvPr>
        </p:nvSpPr>
        <p:spPr>
          <a:xfrm>
            <a:off x="457200" y="167958"/>
            <a:ext cx="8229600" cy="114300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400"/>
              <a:buFont typeface="Arial"/>
              <a:buNone/>
            </a:pPr>
            <a:r>
              <a:rPr lang="en-US" sz="3400" b="1" i="0" u="none" strike="noStrike" cap="none" dirty="0">
                <a:solidFill>
                  <a:srgbClr val="007FA3"/>
                </a:solidFill>
                <a:latin typeface="+mj-lt"/>
                <a:ea typeface="Arial"/>
                <a:cs typeface="Arial"/>
                <a:sym typeface="Arial"/>
              </a:rPr>
              <a:t>Example </a:t>
            </a:r>
            <a:r>
              <a:rPr lang="en-US" sz="3400" b="1" i="0" u="none" strike="noStrike" cap="none" dirty="0" smtClean="0">
                <a:solidFill>
                  <a:srgbClr val="007FA3"/>
                </a:solidFill>
                <a:latin typeface="+mj-lt"/>
                <a:ea typeface="Arial"/>
                <a:cs typeface="Arial"/>
                <a:sym typeface="Arial"/>
              </a:rPr>
              <a:t>4.29: </a:t>
            </a:r>
            <a:r>
              <a:rPr lang="en-US" sz="3400" b="1" i="0" u="none" strike="noStrike" cap="none" dirty="0">
                <a:solidFill>
                  <a:srgbClr val="007FA3"/>
                </a:solidFill>
                <a:latin typeface="+mj-lt"/>
                <a:ea typeface="Arial"/>
                <a:cs typeface="Arial"/>
                <a:sym typeface="Arial"/>
              </a:rPr>
              <a:t>Computing Statistical Measures from Frequency Distributions</a:t>
            </a:r>
            <a:endParaRPr sz="3400" b="1" i="0" u="none" strike="noStrike" cap="none" dirty="0">
              <a:solidFill>
                <a:srgbClr val="007FA3"/>
              </a:solidFill>
              <a:latin typeface="+mj-lt"/>
              <a:ea typeface="Arial"/>
              <a:cs typeface="Arial"/>
              <a:sym typeface="Arial"/>
            </a:endParaRPr>
          </a:p>
        </p:txBody>
      </p:sp>
      <p:sp>
        <p:nvSpPr>
          <p:cNvPr id="623" name="Text placeholder 2"/>
          <p:cNvSpPr txBox="1">
            <a:spLocks noGrp="1"/>
          </p:cNvSpPr>
          <p:nvPr>
            <p:ph type="body" idx="1"/>
          </p:nvPr>
        </p:nvSpPr>
        <p:spPr>
          <a:xfrm>
            <a:off x="457200" y="1469840"/>
            <a:ext cx="4186808" cy="631521"/>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Computer Repair Times</a:t>
            </a:r>
            <a:endParaRPr sz="2400" b="0" i="0" u="none" strike="noStrike" cap="none" dirty="0">
              <a:solidFill>
                <a:srgbClr val="000000"/>
              </a:solidFill>
              <a:latin typeface="+mn-lt"/>
              <a:ea typeface="Arial"/>
              <a:cs typeface="Arial"/>
              <a:sym typeface="Arial"/>
            </a:endParaRPr>
          </a:p>
        </p:txBody>
      </p:sp>
      <p:pic>
        <p:nvPicPr>
          <p:cNvPr id="5" name="Picture 4" descr="An Excel spread sheet displays a table titled, Frequency Distribution Calculations. The table has 5 rows and 5 columns. The columns have the following headings from left to right. Accounts Payable Terms left parenthesis x right parenthesis, Frequency left parenthesis f right parenthesis, F asterisk x, x minus mean, left parenthesis x minus mean right parenthesis hat 2, f asterisk left parenthesis x minus mean right parenthesis hat 2. The row entries are as follows. Row 1. 15, 5, 75, negative 15.6383, 244.5563603, 1222.781802. Row 2. 25, 12, 300, negative 5.6383, 31.7904029, 381.4848348. Row 3. 30, 64, 1920, negative 0.6383, 0.407424174, 26.07514713. Row 4. 45, 13, 585, 14.3617, 206.258488, 2681.360344. Row 5. Sum, 94, 2880, Blank, Blank, 4311.702128. Mean value is 30.6383 and Sample variance is 46.362388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725" y="2343754"/>
            <a:ext cx="6794545" cy="2502275"/>
          </a:xfrm>
          <a:prstGeom prst="rect">
            <a:avLst/>
          </a:prstGeom>
        </p:spPr>
      </p:pic>
      <p:graphicFrame>
        <p:nvGraphicFramePr>
          <p:cNvPr id="4" name="Object 3" descr="x bar = start fraction sum of start expression f sub I x sub I end expression from I = 1 to n over n end fraction"/>
          <p:cNvGraphicFramePr>
            <a:graphicFrameLocks noChangeAspect="1"/>
          </p:cNvGraphicFramePr>
          <p:nvPr>
            <p:extLst>
              <p:ext uri="{D42A27DB-BD31-4B8C-83A1-F6EECF244321}">
                <p14:modId xmlns:p14="http://schemas.microsoft.com/office/powerpoint/2010/main" val="3495454729"/>
              </p:ext>
            </p:extLst>
          </p:nvPr>
        </p:nvGraphicFramePr>
        <p:xfrm>
          <a:off x="2015037" y="5172464"/>
          <a:ext cx="1282433" cy="1079945"/>
        </p:xfrm>
        <a:graphic>
          <a:graphicData uri="http://schemas.openxmlformats.org/presentationml/2006/ole">
            <mc:AlternateContent xmlns:mc="http://schemas.openxmlformats.org/markup-compatibility/2006">
              <mc:Choice xmlns:v="urn:schemas-microsoft-com:vml" Requires="v">
                <p:oleObj spid="_x0000_s85472" name="Equation" r:id="rId5" imgW="723600" imgH="609480" progId="Equation.DSMT4">
                  <p:embed/>
                </p:oleObj>
              </mc:Choice>
              <mc:Fallback>
                <p:oleObj name="Equation" r:id="rId5" imgW="723600" imgH="609480" progId="Equation.DSMT4">
                  <p:embed/>
                  <p:pic>
                    <p:nvPicPr>
                      <p:cNvPr id="0" name=""/>
                      <p:cNvPicPr/>
                      <p:nvPr/>
                    </p:nvPicPr>
                    <p:blipFill>
                      <a:blip r:embed="rId6"/>
                      <a:stretch>
                        <a:fillRect/>
                      </a:stretch>
                    </p:blipFill>
                    <p:spPr>
                      <a:xfrm>
                        <a:off x="2015037" y="5172464"/>
                        <a:ext cx="1282433" cy="1079945"/>
                      </a:xfrm>
                      <a:prstGeom prst="rect">
                        <a:avLst/>
                      </a:prstGeom>
                    </p:spPr>
                  </p:pic>
                </p:oleObj>
              </mc:Fallback>
            </mc:AlternateContent>
          </a:graphicData>
        </a:graphic>
      </p:graphicFrame>
      <p:graphicFrame>
        <p:nvGraphicFramePr>
          <p:cNvPr id="6" name="Object 5" descr="s squared = start fraction sum of start expression f sub I left parenthesis x sub I minus x bar right parenthesis squared end expression from I = 1 to n over n minus 1 end fraction"/>
          <p:cNvGraphicFramePr>
            <a:graphicFrameLocks noChangeAspect="1"/>
          </p:cNvGraphicFramePr>
          <p:nvPr>
            <p:extLst>
              <p:ext uri="{D42A27DB-BD31-4B8C-83A1-F6EECF244321}">
                <p14:modId xmlns:p14="http://schemas.microsoft.com/office/powerpoint/2010/main" val="3151847252"/>
              </p:ext>
            </p:extLst>
          </p:nvPr>
        </p:nvGraphicFramePr>
        <p:xfrm>
          <a:off x="4588576" y="5231010"/>
          <a:ext cx="1822219" cy="892516"/>
        </p:xfrm>
        <a:graphic>
          <a:graphicData uri="http://schemas.openxmlformats.org/presentationml/2006/ole">
            <mc:AlternateContent xmlns:mc="http://schemas.openxmlformats.org/markup-compatibility/2006">
              <mc:Choice xmlns:v="urn:schemas-microsoft-com:vml" Requires="v">
                <p:oleObj spid="_x0000_s85473" name="Equation" r:id="rId7" imgW="1244520" imgH="609480" progId="Equation.DSMT4">
                  <p:embed/>
                </p:oleObj>
              </mc:Choice>
              <mc:Fallback>
                <p:oleObj name="Equation" r:id="rId7" imgW="1244520" imgH="609480" progId="Equation.DSMT4">
                  <p:embed/>
                  <p:pic>
                    <p:nvPicPr>
                      <p:cNvPr id="0" name=""/>
                      <p:cNvPicPr/>
                      <p:nvPr/>
                    </p:nvPicPr>
                    <p:blipFill>
                      <a:blip r:embed="rId8"/>
                      <a:stretch>
                        <a:fillRect/>
                      </a:stretch>
                    </p:blipFill>
                    <p:spPr>
                      <a:xfrm>
                        <a:off x="4588576" y="5231010"/>
                        <a:ext cx="1822219" cy="89251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Grouped Data</a:t>
            </a:r>
            <a:endParaRPr sz="3600" b="1" i="0" u="none" strike="noStrike" cap="none" dirty="0">
              <a:solidFill>
                <a:srgbClr val="007FA3"/>
              </a:solidFill>
              <a:latin typeface="+mj-lt"/>
              <a:ea typeface="Arial"/>
              <a:cs typeface="Arial"/>
              <a:sym typeface="Arial"/>
            </a:endParaRPr>
          </a:p>
        </p:txBody>
      </p:sp>
      <p:sp>
        <p:nvSpPr>
          <p:cNvPr id="632" name="Text placeholder 2"/>
          <p:cNvSpPr txBox="1">
            <a:spLocks noGrp="1"/>
          </p:cNvSpPr>
          <p:nvPr>
            <p:ph type="body" idx="1"/>
          </p:nvPr>
        </p:nvSpPr>
        <p:spPr>
          <a:xfrm>
            <a:off x="457200" y="1447800"/>
            <a:ext cx="8229600" cy="1313982"/>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If the data are grouped into </a:t>
            </a:r>
            <a:r>
              <a:rPr lang="en-US" sz="2400" b="0" i="1" u="none" strike="noStrike" cap="none" dirty="0">
                <a:solidFill>
                  <a:srgbClr val="000000"/>
                </a:solidFill>
                <a:latin typeface="+mn-lt"/>
                <a:ea typeface="Arial"/>
                <a:cs typeface="Arial"/>
                <a:sym typeface="Arial"/>
              </a:rPr>
              <a:t>k</a:t>
            </a:r>
            <a:r>
              <a:rPr lang="en-US" sz="2400" b="0" i="0" u="none" strike="noStrike" cap="none" dirty="0">
                <a:solidFill>
                  <a:srgbClr val="000000"/>
                </a:solidFill>
                <a:latin typeface="+mn-lt"/>
                <a:ea typeface="Arial"/>
                <a:cs typeface="Arial"/>
                <a:sym typeface="Arial"/>
              </a:rPr>
              <a:t> cells in a frequency distribution, we can use modified versions of the formulas to estimate the mean and variance by</a:t>
            </a:r>
            <a:endParaRPr sz="2400" b="0" i="0" u="none" strike="noStrike" cap="none" dirty="0">
              <a:solidFill>
                <a:srgbClr val="000000"/>
              </a:solidFill>
              <a:latin typeface="+mn-lt"/>
              <a:ea typeface="Arial"/>
              <a:cs typeface="Arial"/>
              <a:sym typeface="Arial"/>
            </a:endParaRPr>
          </a:p>
        </p:txBody>
      </p:sp>
      <p:sp>
        <p:nvSpPr>
          <p:cNvPr id="633" name="Text placeholder 3"/>
          <p:cNvSpPr txBox="1">
            <a:spLocks noGrp="1"/>
          </p:cNvSpPr>
          <p:nvPr>
            <p:ph type="body" idx="2"/>
          </p:nvPr>
        </p:nvSpPr>
        <p:spPr>
          <a:xfrm>
            <a:off x="687440" y="2891178"/>
            <a:ext cx="1387838" cy="43988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007FA3"/>
              </a:buClr>
              <a:buSzPts val="2700"/>
              <a:buFont typeface="Arial"/>
              <a:buNone/>
            </a:pPr>
            <a:r>
              <a:rPr lang="en-US" sz="2400" b="0" i="0" u="none" strike="noStrike" cap="none" dirty="0">
                <a:solidFill>
                  <a:srgbClr val="000000"/>
                </a:solidFill>
                <a:latin typeface="+mn-lt"/>
                <a:ea typeface="Arial"/>
                <a:cs typeface="Arial"/>
                <a:sym typeface="Arial"/>
              </a:rPr>
              <a:t>replacing</a:t>
            </a:r>
            <a:endParaRPr sz="2400" b="0" i="0" u="none" strike="noStrike" cap="none" dirty="0">
              <a:solidFill>
                <a:schemeClr val="dk1"/>
              </a:solidFill>
              <a:latin typeface="+mn-lt"/>
              <a:ea typeface="Arial"/>
              <a:cs typeface="Arial"/>
              <a:sym typeface="Arial"/>
            </a:endParaRPr>
          </a:p>
        </p:txBody>
      </p:sp>
      <p:graphicFrame>
        <p:nvGraphicFramePr>
          <p:cNvPr id="7" name="Object 6" descr="x sub i"/>
          <p:cNvGraphicFramePr>
            <a:graphicFrameLocks noChangeAspect="1"/>
          </p:cNvGraphicFramePr>
          <p:nvPr>
            <p:extLst>
              <p:ext uri="{D42A27DB-BD31-4B8C-83A1-F6EECF244321}">
                <p14:modId xmlns:p14="http://schemas.microsoft.com/office/powerpoint/2010/main" val="2655527229"/>
              </p:ext>
            </p:extLst>
          </p:nvPr>
        </p:nvGraphicFramePr>
        <p:xfrm>
          <a:off x="2211485" y="2880083"/>
          <a:ext cx="296984" cy="445477"/>
        </p:xfrm>
        <a:graphic>
          <a:graphicData uri="http://schemas.openxmlformats.org/presentationml/2006/ole">
            <mc:AlternateContent xmlns:mc="http://schemas.openxmlformats.org/markup-compatibility/2006">
              <mc:Choice xmlns:v="urn:schemas-microsoft-com:vml" Requires="v">
                <p:oleObj spid="_x0000_s100541" name="Equation" r:id="rId4" imgW="152280" imgH="228600" progId="Equation.DSMT4">
                  <p:embed/>
                </p:oleObj>
              </mc:Choice>
              <mc:Fallback>
                <p:oleObj name="Equation" r:id="rId4" imgW="152280" imgH="228600" progId="Equation.DSMT4">
                  <p:embed/>
                  <p:pic>
                    <p:nvPicPr>
                      <p:cNvPr id="7" name="Object 6"/>
                      <p:cNvPicPr/>
                      <p:nvPr/>
                    </p:nvPicPr>
                    <p:blipFill>
                      <a:blip r:embed="rId5"/>
                      <a:stretch>
                        <a:fillRect/>
                      </a:stretch>
                    </p:blipFill>
                    <p:spPr>
                      <a:xfrm>
                        <a:off x="2211485" y="2880083"/>
                        <a:ext cx="296984" cy="445477"/>
                      </a:xfrm>
                      <a:prstGeom prst="rect">
                        <a:avLst/>
                      </a:prstGeom>
                    </p:spPr>
                  </p:pic>
                </p:oleObj>
              </mc:Fallback>
            </mc:AlternateContent>
          </a:graphicData>
        </a:graphic>
      </p:graphicFrame>
      <p:sp>
        <p:nvSpPr>
          <p:cNvPr id="635" name="Text placeholder 4"/>
          <p:cNvSpPr txBox="1">
            <a:spLocks noGrp="1"/>
          </p:cNvSpPr>
          <p:nvPr>
            <p:ph type="body" idx="3"/>
          </p:nvPr>
        </p:nvSpPr>
        <p:spPr>
          <a:xfrm>
            <a:off x="2840145" y="2926233"/>
            <a:ext cx="5441246" cy="4615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400" b="0" i="0" u="none" strike="noStrike" cap="none" dirty="0">
                <a:solidFill>
                  <a:srgbClr val="000000"/>
                </a:solidFill>
                <a:latin typeface="+mn-lt"/>
                <a:ea typeface="Arial"/>
                <a:cs typeface="Arial"/>
                <a:sym typeface="Arial"/>
              </a:rPr>
              <a:t>with a representative value (such as the</a:t>
            </a:r>
            <a:endParaRPr sz="2400" b="0" i="0" u="none" strike="noStrike" cap="none" dirty="0">
              <a:solidFill>
                <a:schemeClr val="dk1"/>
              </a:solidFill>
              <a:latin typeface="+mn-lt"/>
              <a:ea typeface="Arial"/>
              <a:cs typeface="Arial"/>
              <a:sym typeface="Arial"/>
            </a:endParaRPr>
          </a:p>
        </p:txBody>
      </p:sp>
      <p:sp>
        <p:nvSpPr>
          <p:cNvPr id="636" name="Text placeholder 5"/>
          <p:cNvSpPr txBox="1">
            <a:spLocks noGrp="1"/>
          </p:cNvSpPr>
          <p:nvPr>
            <p:ph type="body" idx="4"/>
          </p:nvPr>
        </p:nvSpPr>
        <p:spPr>
          <a:xfrm>
            <a:off x="687440" y="3490011"/>
            <a:ext cx="7381711" cy="38246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400" b="0" i="0" u="none" strike="noStrike" cap="none" dirty="0" smtClean="0">
                <a:solidFill>
                  <a:srgbClr val="000000"/>
                </a:solidFill>
                <a:latin typeface="+mn-lt"/>
                <a:ea typeface="Arial"/>
                <a:cs typeface="Arial"/>
                <a:sym typeface="Arial"/>
              </a:rPr>
              <a:t>midpoint, </a:t>
            </a:r>
            <a:r>
              <a:rPr lang="en-US" sz="2400" b="0" i="1" u="none" strike="noStrike" cap="none" dirty="0" smtClean="0">
                <a:solidFill>
                  <a:srgbClr val="000000"/>
                </a:solidFill>
                <a:latin typeface="+mn-lt"/>
                <a:ea typeface="Arial"/>
                <a:cs typeface="Arial"/>
                <a:sym typeface="Arial"/>
              </a:rPr>
              <a:t>M</a:t>
            </a:r>
            <a:r>
              <a:rPr lang="en-US" sz="2400" b="0" i="0" u="none" strike="noStrike" cap="none" dirty="0" smtClean="0">
                <a:solidFill>
                  <a:srgbClr val="000000"/>
                </a:solidFill>
                <a:latin typeface="+mn-lt"/>
                <a:ea typeface="Arial"/>
                <a:cs typeface="Arial"/>
                <a:sym typeface="Arial"/>
              </a:rPr>
              <a:t>) for all the observations in each cell </a:t>
            </a:r>
            <a:endParaRPr sz="2400" b="0" i="0" u="none" strike="noStrike" cap="none" dirty="0">
              <a:solidFill>
                <a:srgbClr val="000000"/>
              </a:solidFill>
              <a:latin typeface="+mn-lt"/>
              <a:ea typeface="Arial"/>
              <a:cs typeface="Arial"/>
              <a:sym typeface="Arial"/>
            </a:endParaRPr>
          </a:p>
        </p:txBody>
      </p:sp>
      <p:sp>
        <p:nvSpPr>
          <p:cNvPr id="3" name="Text Placeholder 6"/>
          <p:cNvSpPr>
            <a:spLocks noGrp="1"/>
          </p:cNvSpPr>
          <p:nvPr>
            <p:ph type="body" idx="5"/>
          </p:nvPr>
        </p:nvSpPr>
        <p:spPr>
          <a:xfrm>
            <a:off x="687440" y="4026205"/>
            <a:ext cx="6081080" cy="356002"/>
          </a:xfrm>
        </p:spPr>
        <p:txBody>
          <a:bodyPr anchor="b"/>
          <a:lstStyle/>
          <a:p>
            <a:pPr marL="50800" indent="0">
              <a:buNone/>
            </a:pPr>
            <a:r>
              <a:rPr lang="en-US" sz="2400" dirty="0">
                <a:latin typeface="+mn-lt"/>
              </a:rPr>
              <a:t>group and summing over all groups</a:t>
            </a:r>
            <a:r>
              <a:rPr lang="en-US" sz="2400" dirty="0" smtClean="0">
                <a:latin typeface="+mn-lt"/>
              </a:rPr>
              <a:t>.</a:t>
            </a:r>
            <a:endParaRPr lang="en-US" sz="2400" dirty="0">
              <a:latin typeface="+mn-lt"/>
            </a:endParaRPr>
          </a:p>
        </p:txBody>
      </p:sp>
      <p:graphicFrame>
        <p:nvGraphicFramePr>
          <p:cNvPr id="5" name="Object 4" descr="mu = start fraction sum of start expression f sub I M sub I end expression from I = 1 to k over N end fraction, This equation is labeled, 4.20"/>
          <p:cNvGraphicFramePr>
            <a:graphicFrameLocks noChangeAspect="1"/>
          </p:cNvGraphicFramePr>
          <p:nvPr>
            <p:extLst>
              <p:ext uri="{D42A27DB-BD31-4B8C-83A1-F6EECF244321}">
                <p14:modId xmlns:p14="http://schemas.microsoft.com/office/powerpoint/2010/main" val="1138221134"/>
              </p:ext>
            </p:extLst>
          </p:nvPr>
        </p:nvGraphicFramePr>
        <p:xfrm>
          <a:off x="2313810" y="4510360"/>
          <a:ext cx="1977733" cy="811378"/>
        </p:xfrm>
        <a:graphic>
          <a:graphicData uri="http://schemas.openxmlformats.org/presentationml/2006/ole">
            <mc:AlternateContent xmlns:mc="http://schemas.openxmlformats.org/markup-compatibility/2006">
              <mc:Choice xmlns:v="urn:schemas-microsoft-com:vml" Requires="v">
                <p:oleObj spid="_x0000_s100542" name="Equation" r:id="rId6" imgW="1485720" imgH="609480" progId="Equation.DSMT4">
                  <p:embed/>
                </p:oleObj>
              </mc:Choice>
              <mc:Fallback>
                <p:oleObj name="Equation" r:id="rId6" imgW="1485720" imgH="609480" progId="Equation.DSMT4">
                  <p:embed/>
                  <p:pic>
                    <p:nvPicPr>
                      <p:cNvPr id="5" name="Object 4"/>
                      <p:cNvPicPr/>
                      <p:nvPr/>
                    </p:nvPicPr>
                    <p:blipFill>
                      <a:blip r:embed="rId7"/>
                      <a:stretch>
                        <a:fillRect/>
                      </a:stretch>
                    </p:blipFill>
                    <p:spPr>
                      <a:xfrm>
                        <a:off x="2313810" y="4510360"/>
                        <a:ext cx="1977733" cy="811378"/>
                      </a:xfrm>
                      <a:prstGeom prst="rect">
                        <a:avLst/>
                      </a:prstGeom>
                    </p:spPr>
                  </p:pic>
                </p:oleObj>
              </mc:Fallback>
            </mc:AlternateContent>
          </a:graphicData>
        </a:graphic>
      </p:graphicFrame>
      <p:graphicFrame>
        <p:nvGraphicFramePr>
          <p:cNvPr id="6" name="Object 5" descr="x bar = start fraction sum of start expression f sub I M sub I end expression from I = 1 to k over n end fraction, This equation is labeled, 4.21"/>
          <p:cNvGraphicFramePr>
            <a:graphicFrameLocks noChangeAspect="1"/>
          </p:cNvGraphicFramePr>
          <p:nvPr>
            <p:extLst>
              <p:ext uri="{D42A27DB-BD31-4B8C-83A1-F6EECF244321}">
                <p14:modId xmlns:p14="http://schemas.microsoft.com/office/powerpoint/2010/main" val="1015447375"/>
              </p:ext>
            </p:extLst>
          </p:nvPr>
        </p:nvGraphicFramePr>
        <p:xfrm>
          <a:off x="2328212" y="5476467"/>
          <a:ext cx="1960829" cy="811378"/>
        </p:xfrm>
        <a:graphic>
          <a:graphicData uri="http://schemas.openxmlformats.org/presentationml/2006/ole">
            <mc:AlternateContent xmlns:mc="http://schemas.openxmlformats.org/markup-compatibility/2006">
              <mc:Choice xmlns:v="urn:schemas-microsoft-com:vml" Requires="v">
                <p:oleObj spid="_x0000_s100543" name="Equation" r:id="rId8" imgW="1473120" imgH="609480" progId="Equation.DSMT4">
                  <p:embed/>
                </p:oleObj>
              </mc:Choice>
              <mc:Fallback>
                <p:oleObj name="Equation" r:id="rId8" imgW="1473120" imgH="609480" progId="Equation.DSMT4">
                  <p:embed/>
                  <p:pic>
                    <p:nvPicPr>
                      <p:cNvPr id="6" name="Object 5"/>
                      <p:cNvPicPr/>
                      <p:nvPr/>
                    </p:nvPicPr>
                    <p:blipFill>
                      <a:blip r:embed="rId9"/>
                      <a:stretch>
                        <a:fillRect/>
                      </a:stretch>
                    </p:blipFill>
                    <p:spPr>
                      <a:xfrm>
                        <a:off x="2328212" y="5476467"/>
                        <a:ext cx="1960829" cy="811378"/>
                      </a:xfrm>
                      <a:prstGeom prst="rect">
                        <a:avLst/>
                      </a:prstGeom>
                    </p:spPr>
                  </p:pic>
                </p:oleObj>
              </mc:Fallback>
            </mc:AlternateContent>
          </a:graphicData>
        </a:graphic>
      </p:graphicFrame>
    </p:spTree>
    <p:extLst>
      <p:ext uri="{BB962C8B-B14F-4D97-AF65-F5344CB8AC3E}">
        <p14:creationId xmlns:p14="http://schemas.microsoft.com/office/powerpoint/2010/main" val="319047444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2800"/>
              <a:buFont typeface="Arial"/>
              <a:buNone/>
            </a:pPr>
            <a:r>
              <a:rPr lang="en-US" sz="2800" b="1" i="0" u="none" strike="noStrike" cap="none" dirty="0">
                <a:solidFill>
                  <a:srgbClr val="007FA3"/>
                </a:solidFill>
                <a:latin typeface="+mj-lt"/>
                <a:ea typeface="Arial"/>
                <a:cs typeface="Arial"/>
                <a:sym typeface="Arial"/>
              </a:rPr>
              <a:t>Example </a:t>
            </a:r>
            <a:r>
              <a:rPr lang="en-US" sz="2800" b="1" i="0" u="none" strike="noStrike" cap="none" dirty="0" smtClean="0">
                <a:solidFill>
                  <a:srgbClr val="007FA3"/>
                </a:solidFill>
                <a:latin typeface="+mj-lt"/>
                <a:ea typeface="Arial"/>
                <a:cs typeface="Arial"/>
                <a:sym typeface="Arial"/>
              </a:rPr>
              <a:t>4.30: </a:t>
            </a:r>
            <a:r>
              <a:rPr lang="en-US" sz="2800" b="1" i="0" u="none" strike="noStrike" cap="none" dirty="0">
                <a:solidFill>
                  <a:srgbClr val="007FA3"/>
                </a:solidFill>
                <a:latin typeface="+mj-lt"/>
                <a:ea typeface="Arial"/>
                <a:cs typeface="Arial"/>
                <a:sym typeface="Arial"/>
              </a:rPr>
              <a:t>Computing Descriptive Statistics for a Grouped Frequency Distribution</a:t>
            </a:r>
            <a:endParaRPr sz="2800" b="1" i="0" u="none" strike="noStrike" cap="none" dirty="0">
              <a:solidFill>
                <a:srgbClr val="007FA3"/>
              </a:solidFill>
              <a:latin typeface="+mj-lt"/>
              <a:ea typeface="Arial"/>
              <a:cs typeface="Arial"/>
              <a:sym typeface="Arial"/>
            </a:endParaRPr>
          </a:p>
        </p:txBody>
      </p:sp>
      <p:pic>
        <p:nvPicPr>
          <p:cNvPr id="3" name="Picture 2" descr="An Excel spread sheet displays a table titled, Grouped Frequency Distribution Calculations. The table has 6 rows and 6 columns. The columns have the following headings from left to right. Cost or Order group, Midpoint left parenthesis x right parenthesis, Frequency left parenthesis f right parenthesis, f asterisk x, x minus mean, left parenthesis x minus mean right parenthesis hat 2, F asterisk left parenthesis x minus mean right parenthesis hat 2. The row entries are as follows. Row 1. 0 to 26000, 13000, 68, 884000, Negative 14936.17, 2230, 15170064282. Row 2. 26000 to 52000, 39000, 8, 312000, 11063.8298, 122408329.6, 979266636.5. Row 3. 52000 to 78000, 65000, 11, 715000, 37063.8298, 1373727478, 15111002263. Row 4. 78000 to 104000, 91000, 4, 364000, 63063.8298, 3977046627, 15908186510. Row 5. 104000 to 130000, 117000, 3, 351000, 89063.8298, 7932365776, 23797097329. Row 6. Blank, Sum, 94, 2626000, Blank, Blank, 709656170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1702" y="2029302"/>
            <a:ext cx="6302101" cy="2088486"/>
          </a:xfrm>
          <a:prstGeom prst="rect">
            <a:avLst/>
          </a:prstGeom>
        </p:spPr>
      </p:pic>
      <p:graphicFrame>
        <p:nvGraphicFramePr>
          <p:cNvPr id="2" name="Object 1" descr="x bar = start fraction sum of start expression f sub I M sub I end expression from I = 1 to k over n end fraction"/>
          <p:cNvGraphicFramePr>
            <a:graphicFrameLocks noChangeAspect="1"/>
          </p:cNvGraphicFramePr>
          <p:nvPr>
            <p:extLst>
              <p:ext uri="{D42A27DB-BD31-4B8C-83A1-F6EECF244321}">
                <p14:modId xmlns:p14="http://schemas.microsoft.com/office/powerpoint/2010/main" val="2544846462"/>
              </p:ext>
            </p:extLst>
          </p:nvPr>
        </p:nvGraphicFramePr>
        <p:xfrm>
          <a:off x="1647552" y="4878173"/>
          <a:ext cx="1595372" cy="981768"/>
        </p:xfrm>
        <a:graphic>
          <a:graphicData uri="http://schemas.openxmlformats.org/presentationml/2006/ole">
            <mc:AlternateContent xmlns:mc="http://schemas.openxmlformats.org/markup-compatibility/2006">
              <mc:Choice xmlns:v="urn:schemas-microsoft-com:vml" Requires="v">
                <p:oleObj spid="_x0000_s89500" name="Equation" r:id="rId5" imgW="990360" imgH="609480" progId="Equation.DSMT4">
                  <p:embed/>
                </p:oleObj>
              </mc:Choice>
              <mc:Fallback>
                <p:oleObj name="Equation" r:id="rId5" imgW="990360" imgH="609480" progId="Equation.DSMT4">
                  <p:embed/>
                  <p:pic>
                    <p:nvPicPr>
                      <p:cNvPr id="0" name=""/>
                      <p:cNvPicPr/>
                      <p:nvPr/>
                    </p:nvPicPr>
                    <p:blipFill>
                      <a:blip r:embed="rId6"/>
                      <a:stretch>
                        <a:fillRect/>
                      </a:stretch>
                    </p:blipFill>
                    <p:spPr>
                      <a:xfrm>
                        <a:off x="1647552" y="4878173"/>
                        <a:ext cx="1595372" cy="981768"/>
                      </a:xfrm>
                      <a:prstGeom prst="rect">
                        <a:avLst/>
                      </a:prstGeom>
                    </p:spPr>
                  </p:pic>
                </p:oleObj>
              </mc:Fallback>
            </mc:AlternateContent>
          </a:graphicData>
        </a:graphic>
      </p:graphicFrame>
      <p:graphicFrame>
        <p:nvGraphicFramePr>
          <p:cNvPr id="6" name="Object 5" descr="s squared = start fraction sum of start expression f sub I left parenthesis M sub I minus x bar right parenthesis squared end expression from I = 1 to k over n minus 1 end fraction"/>
          <p:cNvGraphicFramePr>
            <a:graphicFrameLocks noChangeAspect="1"/>
          </p:cNvGraphicFramePr>
          <p:nvPr>
            <p:extLst>
              <p:ext uri="{D42A27DB-BD31-4B8C-83A1-F6EECF244321}">
                <p14:modId xmlns:p14="http://schemas.microsoft.com/office/powerpoint/2010/main" val="3431971199"/>
              </p:ext>
            </p:extLst>
          </p:nvPr>
        </p:nvGraphicFramePr>
        <p:xfrm>
          <a:off x="4364185" y="5048563"/>
          <a:ext cx="1741081" cy="811378"/>
        </p:xfrm>
        <a:graphic>
          <a:graphicData uri="http://schemas.openxmlformats.org/presentationml/2006/ole">
            <mc:AlternateContent xmlns:mc="http://schemas.openxmlformats.org/markup-compatibility/2006">
              <mc:Choice xmlns:v="urn:schemas-microsoft-com:vml" Requires="v">
                <p:oleObj spid="_x0000_s89501" name="Equation" r:id="rId7" imgW="1307880" imgH="609480" progId="Equation.DSMT4">
                  <p:embed/>
                </p:oleObj>
              </mc:Choice>
              <mc:Fallback>
                <p:oleObj name="Equation" r:id="rId7" imgW="1307880" imgH="609480" progId="Equation.DSMT4">
                  <p:embed/>
                  <p:pic>
                    <p:nvPicPr>
                      <p:cNvPr id="0" name=""/>
                      <p:cNvPicPr/>
                      <p:nvPr/>
                    </p:nvPicPr>
                    <p:blipFill>
                      <a:blip r:embed="rId8"/>
                      <a:stretch>
                        <a:fillRect/>
                      </a:stretch>
                    </p:blipFill>
                    <p:spPr>
                      <a:xfrm>
                        <a:off x="4364185" y="5048563"/>
                        <a:ext cx="1741081" cy="81137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Frequency Distributions for Categorical Data</a:t>
            </a:r>
            <a:endParaRPr sz="3600" b="1" i="0" u="none" strike="noStrike" cap="none" dirty="0">
              <a:solidFill>
                <a:srgbClr val="007FA3"/>
              </a:solidFill>
              <a:latin typeface="+mj-lt"/>
              <a:ea typeface="Arial"/>
              <a:cs typeface="Arial"/>
              <a:sym typeface="Arial"/>
            </a:endParaRPr>
          </a:p>
        </p:txBody>
      </p:sp>
      <p:sp>
        <p:nvSpPr>
          <p:cNvPr id="485" name="Text placeholder2"/>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6032" indent="-256032">
              <a:buSzPts val="2400"/>
            </a:pPr>
            <a:r>
              <a:rPr lang="en-US" sz="2400" dirty="0">
                <a:solidFill>
                  <a:srgbClr val="000000"/>
                </a:solidFill>
                <a:latin typeface="+mn-lt"/>
              </a:rPr>
              <a:t>Categorical variables naturally define the groups in a frequency distribution.</a:t>
            </a:r>
            <a:endParaRPr sz="2400" dirty="0">
              <a:solidFill>
                <a:srgbClr val="000000"/>
              </a:solidFill>
              <a:latin typeface="+mn-lt"/>
            </a:endParaRPr>
          </a:p>
          <a:p>
            <a:pPr marL="256032" marR="0" lvl="0" indent="-256032" algn="l" rtl="0">
              <a:spcAft>
                <a:spcPts val="0"/>
              </a:spcAft>
              <a:buClr>
                <a:srgbClr val="007FA3"/>
              </a:buClr>
              <a:buSzPts val="2400"/>
              <a:buFont typeface="Arial"/>
              <a:buChar char="•"/>
            </a:pPr>
            <a:r>
              <a:rPr lang="en-US" sz="2400" dirty="0">
                <a:solidFill>
                  <a:srgbClr val="000000"/>
                </a:solidFill>
                <a:latin typeface="+mn-lt"/>
              </a:rPr>
              <a:t>To construct a frequency distribution, we need only count the number of observations that appear in each category.</a:t>
            </a:r>
            <a:endParaRPr sz="2400" dirty="0">
              <a:solidFill>
                <a:srgbClr val="000000"/>
              </a:solidFill>
              <a:latin typeface="+mn-lt"/>
            </a:endParaRPr>
          </a:p>
          <a:p>
            <a:pPr marL="741553" marR="0" lvl="1" indent="-284353"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This can be done using the Excel COUNT IF function.</a:t>
            </a:r>
            <a:endParaRPr sz="2400" b="0" i="0" u="none" strike="noStrike" cap="none" dirty="0">
              <a:solidFill>
                <a:srgbClr val="000000"/>
              </a:solidFill>
              <a:latin typeface="+mn-lt"/>
              <a:sym typeface="Arial"/>
            </a:endParaRPr>
          </a:p>
        </p:txBody>
      </p:sp>
    </p:spTree>
    <p:extLst>
      <p:ext uri="{BB962C8B-B14F-4D97-AF65-F5344CB8AC3E}">
        <p14:creationId xmlns:p14="http://schemas.microsoft.com/office/powerpoint/2010/main" val="38966841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Descriptive Statistics for Categorical Data: The Proportion</a:t>
            </a:r>
            <a:endParaRPr sz="3600" b="1" i="0" u="none" strike="noStrike" cap="none" dirty="0">
              <a:solidFill>
                <a:srgbClr val="007FA3"/>
              </a:solidFill>
              <a:latin typeface="+mj-lt"/>
              <a:ea typeface="Arial"/>
              <a:cs typeface="Arial"/>
              <a:sym typeface="Arial"/>
            </a:endParaRPr>
          </a:p>
        </p:txBody>
      </p:sp>
      <p:sp>
        <p:nvSpPr>
          <p:cNvPr id="649" name="Text placeholder 2"/>
          <p:cNvSpPr txBox="1">
            <a:spLocks noGrp="1"/>
          </p:cNvSpPr>
          <p:nvPr>
            <p:ph type="body" idx="1"/>
          </p:nvPr>
        </p:nvSpPr>
        <p:spPr>
          <a:xfrm>
            <a:off x="457200" y="1600200"/>
            <a:ext cx="8229600" cy="2869986"/>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The </a:t>
            </a:r>
            <a:r>
              <a:rPr lang="en-US" sz="2400" b="1" i="0" u="none" strike="noStrike" cap="none" dirty="0">
                <a:solidFill>
                  <a:srgbClr val="000000"/>
                </a:solidFill>
                <a:latin typeface="+mn-lt"/>
                <a:sym typeface="Arial"/>
              </a:rPr>
              <a:t>proportion</a:t>
            </a:r>
            <a:r>
              <a:rPr lang="en-US" sz="2400" b="0" i="0" u="none" strike="noStrike" cap="none" dirty="0">
                <a:solidFill>
                  <a:srgbClr val="000000"/>
                </a:solidFill>
                <a:latin typeface="+mn-lt"/>
                <a:sym typeface="Arial"/>
              </a:rPr>
              <a:t>, denoted by </a:t>
            </a:r>
            <a:r>
              <a:rPr lang="en-US" sz="2400" b="0" i="1" u="none" strike="noStrike" cap="none" dirty="0">
                <a:solidFill>
                  <a:srgbClr val="000000"/>
                </a:solidFill>
                <a:latin typeface="+mn-lt"/>
                <a:sym typeface="Arial"/>
              </a:rPr>
              <a:t>p</a:t>
            </a:r>
            <a:r>
              <a:rPr lang="en-US" sz="2400" b="0" i="0" u="none" strike="noStrike" cap="none" dirty="0">
                <a:solidFill>
                  <a:srgbClr val="000000"/>
                </a:solidFill>
                <a:latin typeface="+mn-lt"/>
                <a:sym typeface="Arial"/>
              </a:rPr>
              <a:t>, is the fraction of data that have a certain characteristic.</a:t>
            </a:r>
            <a:endParaRPr sz="2400" b="0" i="0" u="none" strike="noStrike" cap="none" dirty="0">
              <a:solidFill>
                <a:srgbClr val="000000"/>
              </a:solidFill>
              <a:latin typeface="+mn-lt"/>
              <a:sym typeface="Arial"/>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Proportions are key descriptive statistics for categorical data, such as defects or errors in quality control applications or consumer preferences in market research.</a:t>
            </a:r>
            <a:endParaRPr sz="2400" dirty="0">
              <a:latin typeface="+mn-lt"/>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4.31: </a:t>
            </a:r>
            <a:r>
              <a:rPr lang="en-US" sz="3600" b="1" i="0" u="none" strike="noStrike" cap="none" dirty="0">
                <a:solidFill>
                  <a:srgbClr val="007FA3"/>
                </a:solidFill>
                <a:latin typeface="+mj-lt"/>
                <a:ea typeface="Arial"/>
                <a:cs typeface="Arial"/>
                <a:sym typeface="Arial"/>
              </a:rPr>
              <a:t>Computing </a:t>
            </a:r>
            <a:r>
              <a:rPr lang="en-US" sz="3600" b="1" i="0" u="none" strike="noStrike" cap="none" dirty="0" smtClean="0">
                <a:solidFill>
                  <a:srgbClr val="007FA3"/>
                </a:solidFill>
                <a:latin typeface="+mj-lt"/>
                <a:ea typeface="Arial"/>
                <a:cs typeface="Arial"/>
                <a:sym typeface="Arial"/>
              </a:rPr>
              <a:t>a Proportion</a:t>
            </a:r>
            <a:endParaRPr sz="3600" b="1" i="0" u="none" strike="noStrike" cap="none" dirty="0">
              <a:solidFill>
                <a:srgbClr val="007FA3"/>
              </a:solidFill>
              <a:latin typeface="+mj-lt"/>
              <a:ea typeface="Arial"/>
              <a:cs typeface="Arial"/>
              <a:sym typeface="Arial"/>
            </a:endParaRPr>
          </a:p>
        </p:txBody>
      </p:sp>
      <p:sp>
        <p:nvSpPr>
          <p:cNvPr id="655" name="Text placeholder 2"/>
          <p:cNvSpPr txBox="1">
            <a:spLocks noGrp="1"/>
          </p:cNvSpPr>
          <p:nvPr>
            <p:ph type="body" idx="1"/>
          </p:nvPr>
        </p:nvSpPr>
        <p:spPr>
          <a:xfrm>
            <a:off x="457200" y="1600201"/>
            <a:ext cx="8229600" cy="597876"/>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Proportion of orders placed by Spacetime Technologies</a:t>
            </a:r>
            <a:endParaRPr sz="2400" b="0" i="0" u="none" strike="noStrike" cap="none" dirty="0">
              <a:solidFill>
                <a:srgbClr val="000000"/>
              </a:solidFill>
              <a:latin typeface="+mn-lt"/>
              <a:ea typeface="Arial"/>
              <a:cs typeface="Arial"/>
              <a:sym typeface="Arial"/>
            </a:endParaRPr>
          </a:p>
        </p:txBody>
      </p:sp>
      <p:graphicFrame>
        <p:nvGraphicFramePr>
          <p:cNvPr id="3" name="Object 2" descr="= start fraction C O U N T I F left parenthesis A 4 colon A 97, double quote spacetime technologies double quote right parenthesis over 94 end fraction, = 12 ninety fourths = 0.128"/>
          <p:cNvGraphicFramePr>
            <a:graphicFrameLocks noChangeAspect="1"/>
          </p:cNvGraphicFramePr>
          <p:nvPr>
            <p:extLst>
              <p:ext uri="{D42A27DB-BD31-4B8C-83A1-F6EECF244321}">
                <p14:modId xmlns:p14="http://schemas.microsoft.com/office/powerpoint/2010/main" val="950962199"/>
              </p:ext>
            </p:extLst>
          </p:nvPr>
        </p:nvGraphicFramePr>
        <p:xfrm>
          <a:off x="1698548" y="2485626"/>
          <a:ext cx="4834458" cy="1190021"/>
        </p:xfrm>
        <a:graphic>
          <a:graphicData uri="http://schemas.openxmlformats.org/presentationml/2006/ole">
            <mc:AlternateContent xmlns:mc="http://schemas.openxmlformats.org/markup-compatibility/2006">
              <mc:Choice xmlns:v="urn:schemas-microsoft-com:vml" Requires="v">
                <p:oleObj spid="_x0000_s44729" name="Equation" r:id="rId4" imgW="3301920" imgH="812520" progId="Equation.DSMT4">
                  <p:embed/>
                </p:oleObj>
              </mc:Choice>
              <mc:Fallback>
                <p:oleObj name="Equation" r:id="rId4" imgW="3301920" imgH="812520" progId="Equation.DSMT4">
                  <p:embed/>
                  <p:pic>
                    <p:nvPicPr>
                      <p:cNvPr id="0" name=""/>
                      <p:cNvPicPr/>
                      <p:nvPr/>
                    </p:nvPicPr>
                    <p:blipFill>
                      <a:blip r:embed="rId5"/>
                      <a:stretch>
                        <a:fillRect/>
                      </a:stretch>
                    </p:blipFill>
                    <p:spPr>
                      <a:xfrm>
                        <a:off x="1698548" y="2485626"/>
                        <a:ext cx="4834458" cy="1190021"/>
                      </a:xfrm>
                      <a:prstGeom prst="rect">
                        <a:avLst/>
                      </a:prstGeom>
                    </p:spPr>
                  </p:pic>
                </p:oleObj>
              </mc:Fallback>
            </mc:AlternateContent>
          </a:graphicData>
        </a:graphic>
      </p:graphicFrame>
      <p:pic>
        <p:nvPicPr>
          <p:cNvPr id="2" name="Picture 1" descr="An Excel spread sheet displays a table titled, Purchase Orders. The table has 7 rows and 9 columns. The columns have the following headings from left to right. Supplier, Order Number, Item Number, Item Description, Item Cost, Quantity, Cost per order, Accounts payable Terms in Months, Order Date, Arrival Date. The row entries are as follows. Row 1. Spacetime Technologies, A0111, 6489, O Ring, $3.00, 900, $2700, 25, 10.10.2011, 10.18.2011. Row 2. Steelpin Incorporated, A0115, 5319, Shielded cable per feet, $1.10, 12500, $19250, 30, 20.08.2011, 31.08.2011. Row 3. Steelpin Incorporated, A0123, 4312, Bolt nut package, $3.75, 4250, $15937, 30, 25.08.2011, 01.09.2011. Row 4. Steelpin Incorporated, A0204, 5319, Shielded cable per feet, $1.10, 16500, $18150, 30, 15.09.2011, 05.10.2011. Row 5. Steelpin Incorporated, A0205, 5677, Side panel, $195.00, 120, $23400, 30, 02.11.2011, 13.11.2011. Row 6. Steelpin Incorporated, A0207, 4312, Bolt nut package, $3.75, 4200, $15750, 30, 01.09.2011, 10.09.2011. Row 7. Alum Sheeting, A0223, 4224, Bolt nut package, $3.95, 4500, $17775, 30, 15.10.2011, 20.10.2011."/>
          <p:cNvPicPr>
            <a:picLocks noChangeAspect="1"/>
          </p:cNvPicPr>
          <p:nvPr/>
        </p:nvPicPr>
        <p:blipFill>
          <a:blip r:embed="rId6"/>
          <a:stretch>
            <a:fillRect/>
          </a:stretch>
        </p:blipFill>
        <p:spPr>
          <a:xfrm>
            <a:off x="1153985" y="4303762"/>
            <a:ext cx="6817027" cy="1380536"/>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Statistics in PivotTables</a:t>
            </a:r>
            <a:endParaRPr sz="3600" b="1" i="0" u="none" strike="noStrike" cap="none" dirty="0">
              <a:solidFill>
                <a:srgbClr val="007FA3"/>
              </a:solidFill>
              <a:latin typeface="+mj-lt"/>
              <a:ea typeface="Arial"/>
              <a:cs typeface="Arial"/>
              <a:sym typeface="Arial"/>
            </a:endParaRPr>
          </a:p>
        </p:txBody>
      </p:sp>
      <p:sp>
        <p:nvSpPr>
          <p:cNvPr id="663" name="Text placeholder 2"/>
          <p:cNvSpPr txBox="1">
            <a:spLocks noGrp="1"/>
          </p:cNvSpPr>
          <p:nvPr>
            <p:ph type="body" idx="1"/>
          </p:nvPr>
        </p:nvSpPr>
        <p:spPr>
          <a:xfrm>
            <a:off x="457200" y="1600201"/>
            <a:ext cx="8229600" cy="50116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ea typeface="Arial"/>
                <a:cs typeface="Arial"/>
                <a:sym typeface="Arial"/>
              </a:rPr>
              <a:t>Value Field Settings include several statistical measures:</a:t>
            </a:r>
            <a:endParaRPr sz="2400" b="0" i="1" u="none" strike="noStrike" cap="none" dirty="0">
              <a:solidFill>
                <a:srgbClr val="000000"/>
              </a:solidFill>
              <a:latin typeface="+mn-lt"/>
              <a:ea typeface="Arial"/>
              <a:cs typeface="Arial"/>
              <a:sym typeface="Arial"/>
            </a:endParaRPr>
          </a:p>
        </p:txBody>
      </p:sp>
      <p:sp>
        <p:nvSpPr>
          <p:cNvPr id="664" name="Text placeholder 3"/>
          <p:cNvSpPr txBox="1">
            <a:spLocks noGrp="1"/>
          </p:cNvSpPr>
          <p:nvPr>
            <p:ph type="body" idx="2"/>
          </p:nvPr>
        </p:nvSpPr>
        <p:spPr>
          <a:xfrm>
            <a:off x="457200" y="2727960"/>
            <a:ext cx="3276600" cy="2834640"/>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Average</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Max and Min</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Product</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Standard deviation</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Variance</a:t>
            </a:r>
            <a:endParaRPr sz="2400" b="0" i="0" u="none" strike="noStrike" cap="none" dirty="0">
              <a:solidFill>
                <a:srgbClr val="000000"/>
              </a:solidFill>
              <a:latin typeface="+mn-lt"/>
              <a:sym typeface="Arial"/>
            </a:endParaRPr>
          </a:p>
        </p:txBody>
      </p:sp>
      <p:pic>
        <p:nvPicPr>
          <p:cNvPr id="2" name="Picture 1" descr="A dialog box titled, Value Field Settings. The text entry fields for Custom name is present and a tab labeled, summarize values by, is selected. A text reads, Summarize value field by. Choose the type of calculation that you want to use to summarize data from the selected field. A box lists the following options, Sum, Count, Average, Maximum, Minimum, Product, Count Numbers, S T D D E C, S T D D E V P, V a r, V a r p. Option Sum is selected. The buttons, number format, ok, and cancel, are present at the bottom of the dialog box."/>
          <p:cNvPicPr>
            <a:picLocks noChangeAspect="1"/>
          </p:cNvPicPr>
          <p:nvPr/>
        </p:nvPicPr>
        <p:blipFill>
          <a:blip r:embed="rId3"/>
          <a:stretch>
            <a:fillRect/>
          </a:stretch>
        </p:blipFill>
        <p:spPr>
          <a:xfrm>
            <a:off x="4470811" y="2315494"/>
            <a:ext cx="3121423" cy="3792041"/>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4.32: </a:t>
            </a:r>
            <a:r>
              <a:rPr lang="en-US" sz="3600" b="1" i="0" u="none" strike="noStrike" cap="none" dirty="0">
                <a:solidFill>
                  <a:srgbClr val="007FA3"/>
                </a:solidFill>
                <a:latin typeface="+mj-lt"/>
                <a:ea typeface="Arial"/>
                <a:cs typeface="Arial"/>
                <a:sym typeface="Arial"/>
              </a:rPr>
              <a:t>Statistical Measures in PivotTables</a:t>
            </a:r>
            <a:endParaRPr sz="3600" b="1" i="0" u="none" strike="noStrike" cap="none" dirty="0">
              <a:solidFill>
                <a:srgbClr val="007FA3"/>
              </a:solidFill>
              <a:latin typeface="+mj-lt"/>
              <a:ea typeface="Arial"/>
              <a:cs typeface="Arial"/>
              <a:sym typeface="Arial"/>
            </a:endParaRPr>
          </a:p>
        </p:txBody>
      </p:sp>
      <p:sp>
        <p:nvSpPr>
          <p:cNvPr id="671" name="Text placeholder 2"/>
          <p:cNvSpPr txBox="1">
            <a:spLocks noGrp="1"/>
          </p:cNvSpPr>
          <p:nvPr>
            <p:ph type="body" idx="1"/>
          </p:nvPr>
        </p:nvSpPr>
        <p:spPr>
          <a:xfrm>
            <a:off x="457200" y="1603057"/>
            <a:ext cx="8229600" cy="2933774"/>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0" u="none" strike="noStrike" cap="none" dirty="0">
                <a:solidFill>
                  <a:srgbClr val="000000"/>
                </a:solidFill>
                <a:latin typeface="+mn-lt"/>
                <a:sym typeface="Arial"/>
              </a:rPr>
              <a:t>Credit Risk Data</a:t>
            </a:r>
            <a:endParaRPr sz="2400" dirty="0">
              <a:latin typeface="+mn-lt"/>
            </a:endParaRPr>
          </a:p>
          <a:p>
            <a:pPr marL="255650" marR="0" lvl="0" indent="-255650" algn="l" rtl="0">
              <a:spcAft>
                <a:spcPts val="0"/>
              </a:spcAft>
              <a:buClr>
                <a:srgbClr val="007FA3"/>
              </a:buClr>
              <a:buSzPts val="2400"/>
              <a:buFont typeface="Arial"/>
              <a:buChar char="•"/>
            </a:pPr>
            <a:r>
              <a:rPr lang="en-US" sz="2400" b="0" u="none" strike="noStrike" cap="none" dirty="0">
                <a:solidFill>
                  <a:srgbClr val="000000"/>
                </a:solidFill>
                <a:latin typeface="+mn-lt"/>
                <a:sym typeface="Arial"/>
              </a:rPr>
              <a:t>First, create a PivotTable.</a:t>
            </a:r>
            <a:endParaRPr sz="2400" b="0" u="none" strike="noStrike" cap="none" dirty="0">
              <a:solidFill>
                <a:srgbClr val="000000"/>
              </a:solidFill>
              <a:latin typeface="+mn-lt"/>
              <a:sym typeface="Arial"/>
            </a:endParaRPr>
          </a:p>
          <a:p>
            <a:pPr marL="255650" marR="0" lvl="0" indent="-255650" algn="l" rtl="0">
              <a:spcAft>
                <a:spcPts val="0"/>
              </a:spcAft>
              <a:buClr>
                <a:srgbClr val="007FA3"/>
              </a:buClr>
              <a:buSzPts val="2400"/>
              <a:buFont typeface="Arial"/>
              <a:buChar char="•"/>
            </a:pPr>
            <a:r>
              <a:rPr lang="en-US" sz="2400" b="0" u="none" strike="noStrike" cap="none" dirty="0">
                <a:solidFill>
                  <a:srgbClr val="000000"/>
                </a:solidFill>
                <a:latin typeface="+mn-lt"/>
                <a:sym typeface="Arial"/>
              </a:rPr>
              <a:t>In the PivotTable Field List, move Job to the Row Labels field and Checking and Savings to the Values field. Then change the field settings from “Sum of Checking” and “Sum of Savings” to the averages.</a:t>
            </a:r>
            <a:endParaRPr sz="2400" b="0" u="none" strike="noStrike" cap="none" dirty="0">
              <a:solidFill>
                <a:srgbClr val="000000"/>
              </a:solidFill>
              <a:latin typeface="+mn-lt"/>
              <a:sym typeface="Arial"/>
            </a:endParaRPr>
          </a:p>
        </p:txBody>
      </p:sp>
      <p:pic>
        <p:nvPicPr>
          <p:cNvPr id="2" name="Picture 1" descr="An excel sheet has a table. The table has 5 rows and 3 columns. The columns have the following headings from left to right. Row labels, Average of checking, Average of savings. The row entries are as follows. Row 1. Management, $606.94, $1616.83. Row 2. Skilled, $1079.24, $1836.43. Row 3. Unemployed, $1697.64, $2760.91. Row 4. Unskilled, $1140.27, $1741.44. Row 5. Grand Total, $1048.01, $1812.56."/>
          <p:cNvPicPr>
            <a:picLocks noChangeAspect="1"/>
          </p:cNvPicPr>
          <p:nvPr/>
        </p:nvPicPr>
        <p:blipFill>
          <a:blip r:embed="rId3"/>
          <a:stretch>
            <a:fillRect/>
          </a:stretch>
        </p:blipFill>
        <p:spPr>
          <a:xfrm>
            <a:off x="2543010" y="4658794"/>
            <a:ext cx="3723875" cy="1516116"/>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Measures of Association</a:t>
            </a:r>
            <a:endParaRPr sz="3600" b="1" i="0" u="none" strike="noStrike" cap="none" dirty="0">
              <a:solidFill>
                <a:srgbClr val="007FA3"/>
              </a:solidFill>
              <a:latin typeface="+mj-lt"/>
              <a:ea typeface="Arial"/>
              <a:cs typeface="Arial"/>
              <a:sym typeface="Arial"/>
            </a:endParaRPr>
          </a:p>
        </p:txBody>
      </p:sp>
      <p:sp>
        <p:nvSpPr>
          <p:cNvPr id="678" name="Text placeholder 2"/>
          <p:cNvSpPr txBox="1">
            <a:spLocks noGrp="1"/>
          </p:cNvSpPr>
          <p:nvPr>
            <p:ph type="body" idx="1"/>
          </p:nvPr>
        </p:nvSpPr>
        <p:spPr>
          <a:xfrm>
            <a:off x="457200" y="1600200"/>
            <a:ext cx="8229600" cy="3477845"/>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Two variables have a strong statistical relationship with one another if they appear to move together.</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When two variables appear to be related, you might suspect a cause-and-effect relationship.</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Sometimes, however, statistical relationships exist even though a change in one variable is not caused by a change in the other.</a:t>
            </a:r>
            <a:endParaRPr sz="2400" dirty="0">
              <a:latin typeface="+mn-lt"/>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Measures of Association: Covariance</a:t>
            </a:r>
            <a:endParaRPr sz="3600" b="1" i="0" u="none" strike="noStrike" cap="none" dirty="0">
              <a:solidFill>
                <a:srgbClr val="007FA3"/>
              </a:solidFill>
              <a:latin typeface="+mj-lt"/>
              <a:ea typeface="Arial"/>
              <a:cs typeface="Arial"/>
              <a:sym typeface="Arial"/>
            </a:endParaRPr>
          </a:p>
        </p:txBody>
      </p:sp>
      <p:sp>
        <p:nvSpPr>
          <p:cNvPr id="684" name="Text placeholder 2"/>
          <p:cNvSpPr txBox="1">
            <a:spLocks noGrp="1"/>
          </p:cNvSpPr>
          <p:nvPr>
            <p:ph type="body" idx="1"/>
          </p:nvPr>
        </p:nvSpPr>
        <p:spPr>
          <a:xfrm>
            <a:off x="457200" y="1600200"/>
            <a:ext cx="8229600" cy="1039909"/>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ct val="100000"/>
              <a:buFont typeface="Arial"/>
              <a:buChar char="•"/>
            </a:pPr>
            <a:r>
              <a:rPr lang="en-US" sz="2000" b="1" i="0" u="none" strike="noStrike" cap="none" dirty="0">
                <a:solidFill>
                  <a:srgbClr val="000000"/>
                </a:solidFill>
                <a:latin typeface="+mn-lt"/>
                <a:ea typeface="Arial"/>
                <a:cs typeface="Arial"/>
                <a:sym typeface="Arial"/>
              </a:rPr>
              <a:t>Covariance</a:t>
            </a:r>
            <a:r>
              <a:rPr lang="en-US" sz="2000" b="0" i="0" u="none" strike="noStrike" cap="none" dirty="0">
                <a:solidFill>
                  <a:srgbClr val="000000"/>
                </a:solidFill>
                <a:latin typeface="+mn-lt"/>
                <a:ea typeface="Arial"/>
                <a:cs typeface="Arial"/>
                <a:sym typeface="Arial"/>
              </a:rPr>
              <a:t> is a measure of the linear association between two variables, </a:t>
            </a:r>
            <a:r>
              <a:rPr lang="en-US" sz="2000" b="0" i="1" u="none" strike="noStrike" cap="none" dirty="0">
                <a:solidFill>
                  <a:srgbClr val="000000"/>
                </a:solidFill>
                <a:latin typeface="+mn-lt"/>
                <a:ea typeface="Arial"/>
                <a:cs typeface="Arial"/>
                <a:sym typeface="Arial"/>
              </a:rPr>
              <a:t>X</a:t>
            </a:r>
            <a:r>
              <a:rPr lang="en-US" sz="2000" b="0" i="0" u="none" strike="noStrike" cap="none" dirty="0">
                <a:solidFill>
                  <a:srgbClr val="000000"/>
                </a:solidFill>
                <a:latin typeface="+mn-lt"/>
                <a:ea typeface="Arial"/>
                <a:cs typeface="Arial"/>
                <a:sym typeface="Arial"/>
              </a:rPr>
              <a:t> and </a:t>
            </a:r>
            <a:r>
              <a:rPr lang="en-US" sz="2000" b="0" i="1" u="none" strike="noStrike" cap="none" dirty="0">
                <a:solidFill>
                  <a:srgbClr val="000000"/>
                </a:solidFill>
                <a:latin typeface="+mn-lt"/>
                <a:ea typeface="Arial"/>
                <a:cs typeface="Arial"/>
                <a:sym typeface="Arial"/>
              </a:rPr>
              <a:t>Y</a:t>
            </a:r>
            <a:r>
              <a:rPr lang="en-US" sz="2000" b="0" i="0" u="none" strike="noStrike" cap="none" dirty="0">
                <a:solidFill>
                  <a:srgbClr val="000000"/>
                </a:solidFill>
                <a:latin typeface="+mn-lt"/>
                <a:ea typeface="Arial"/>
                <a:cs typeface="Arial"/>
                <a:sym typeface="Arial"/>
              </a:rPr>
              <a:t>. Like the variance, different formulas are used for populations and samples.</a:t>
            </a:r>
            <a:endParaRPr sz="2000" b="0" i="0" u="none" strike="noStrike" cap="none" dirty="0">
              <a:solidFill>
                <a:srgbClr val="000000"/>
              </a:solidFill>
              <a:latin typeface="+mn-lt"/>
              <a:ea typeface="Arial"/>
              <a:cs typeface="Arial"/>
              <a:sym typeface="Arial"/>
            </a:endParaRPr>
          </a:p>
        </p:txBody>
      </p:sp>
      <p:sp>
        <p:nvSpPr>
          <p:cNvPr id="685" name="Text placeholder 3"/>
          <p:cNvSpPr txBox="1">
            <a:spLocks noGrp="1"/>
          </p:cNvSpPr>
          <p:nvPr>
            <p:ph type="body" idx="2"/>
          </p:nvPr>
        </p:nvSpPr>
        <p:spPr>
          <a:xfrm>
            <a:off x="459729" y="2779562"/>
            <a:ext cx="2893071" cy="612107"/>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Population covariance:</a:t>
            </a:r>
            <a:endParaRPr sz="2000" b="0" i="0" u="none" strike="noStrike" cap="none" dirty="0">
              <a:solidFill>
                <a:srgbClr val="000000"/>
              </a:solidFill>
              <a:latin typeface="+mn-lt"/>
              <a:ea typeface="Arial"/>
              <a:cs typeface="Arial"/>
              <a:sym typeface="Arial"/>
            </a:endParaRPr>
          </a:p>
        </p:txBody>
      </p:sp>
      <p:graphicFrame>
        <p:nvGraphicFramePr>
          <p:cNvPr id="4" name="Object 3" descr="covariance of X, Y = start fraction the sum of left parenthesis x sub i minus mu sub x right parenthesis left parenthesis y sub i minus mu sub y right parenthesis, from i = 1 to N over N end fraction This equation is labeled, 4.25"/>
          <p:cNvGraphicFramePr>
            <a:graphicFrameLocks noChangeAspect="1"/>
          </p:cNvGraphicFramePr>
          <p:nvPr>
            <p:extLst>
              <p:ext uri="{D42A27DB-BD31-4B8C-83A1-F6EECF244321}">
                <p14:modId xmlns:p14="http://schemas.microsoft.com/office/powerpoint/2010/main" val="1832143353"/>
              </p:ext>
            </p:extLst>
          </p:nvPr>
        </p:nvGraphicFramePr>
        <p:xfrm>
          <a:off x="3745127" y="2742491"/>
          <a:ext cx="3242437" cy="737616"/>
        </p:xfrm>
        <a:graphic>
          <a:graphicData uri="http://schemas.openxmlformats.org/presentationml/2006/ole">
            <mc:AlternateContent xmlns:mc="http://schemas.openxmlformats.org/markup-compatibility/2006">
              <mc:Choice xmlns:v="urn:schemas-microsoft-com:vml" Requires="v">
                <p:oleObj spid="_x0000_s96846" name="Equation" r:id="rId4" imgW="2679480" imgH="609480" progId="Equation.DSMT4">
                  <p:embed/>
                </p:oleObj>
              </mc:Choice>
              <mc:Fallback>
                <p:oleObj name="Equation" r:id="rId4" imgW="2679480" imgH="609480" progId="Equation.DSMT4">
                  <p:embed/>
                  <p:pic>
                    <p:nvPicPr>
                      <p:cNvPr id="0" name=""/>
                      <p:cNvPicPr/>
                      <p:nvPr/>
                    </p:nvPicPr>
                    <p:blipFill>
                      <a:blip r:embed="rId5"/>
                      <a:stretch>
                        <a:fillRect/>
                      </a:stretch>
                    </p:blipFill>
                    <p:spPr>
                      <a:xfrm>
                        <a:off x="3745127" y="2742491"/>
                        <a:ext cx="3242437" cy="737616"/>
                      </a:xfrm>
                      <a:prstGeom prst="rect">
                        <a:avLst/>
                      </a:prstGeom>
                    </p:spPr>
                  </p:pic>
                </p:oleObj>
              </mc:Fallback>
            </mc:AlternateContent>
          </a:graphicData>
        </a:graphic>
      </p:graphicFrame>
      <p:sp>
        <p:nvSpPr>
          <p:cNvPr id="687" name="Text placeholder 4"/>
          <p:cNvSpPr txBox="1">
            <a:spLocks noGrp="1"/>
          </p:cNvSpPr>
          <p:nvPr>
            <p:ph type="body" idx="3"/>
          </p:nvPr>
        </p:nvSpPr>
        <p:spPr>
          <a:xfrm>
            <a:off x="452718" y="3636258"/>
            <a:ext cx="2900082" cy="399083"/>
          </a:xfrm>
          <a:prstGeom prst="rect">
            <a:avLst/>
          </a:prstGeom>
          <a:noFill/>
          <a:ln>
            <a:noFill/>
          </a:ln>
        </p:spPr>
        <p:txBody>
          <a:bodyPr spcFirstLastPara="1" wrap="square" lIns="0" tIns="0" rIns="0" bIns="0" anchor="t" anchorCtr="0">
            <a:noAutofit/>
          </a:bodyPr>
          <a:lstStyle/>
          <a:p>
            <a:pPr marL="741553" marR="0" lvl="1" indent="-284353"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Excel function:</a:t>
            </a:r>
            <a:endParaRPr sz="2000" b="0" i="0" u="none" strike="noStrike" cap="none" dirty="0">
              <a:solidFill>
                <a:srgbClr val="000000"/>
              </a:solidFill>
              <a:latin typeface="+mn-lt"/>
              <a:ea typeface="Arial"/>
              <a:cs typeface="Arial"/>
              <a:sym typeface="Arial"/>
            </a:endParaRPr>
          </a:p>
        </p:txBody>
      </p:sp>
      <p:graphicFrame>
        <p:nvGraphicFramePr>
          <p:cNvPr id="5" name="Object 4" descr="= COVARIANCE times P of array 1, array 2"/>
          <p:cNvGraphicFramePr>
            <a:graphicFrameLocks noChangeAspect="1"/>
          </p:cNvGraphicFramePr>
          <p:nvPr>
            <p:extLst>
              <p:ext uri="{D42A27DB-BD31-4B8C-83A1-F6EECF244321}">
                <p14:modId xmlns:p14="http://schemas.microsoft.com/office/powerpoint/2010/main" val="2383858618"/>
              </p:ext>
            </p:extLst>
          </p:nvPr>
        </p:nvGraphicFramePr>
        <p:xfrm>
          <a:off x="3595123" y="3731205"/>
          <a:ext cx="3008859" cy="270459"/>
        </p:xfrm>
        <a:graphic>
          <a:graphicData uri="http://schemas.openxmlformats.org/presentationml/2006/ole">
            <mc:AlternateContent xmlns:mc="http://schemas.openxmlformats.org/markup-compatibility/2006">
              <mc:Choice xmlns:v="urn:schemas-microsoft-com:vml" Requires="v">
                <p:oleObj spid="_x0000_s96847" name="Equation" r:id="rId6" imgW="2260440" imgH="203040" progId="Equation.DSMT4">
                  <p:embed/>
                </p:oleObj>
              </mc:Choice>
              <mc:Fallback>
                <p:oleObj name="Equation" r:id="rId6" imgW="2260440" imgH="203040" progId="Equation.DSMT4">
                  <p:embed/>
                  <p:pic>
                    <p:nvPicPr>
                      <p:cNvPr id="0" name=""/>
                      <p:cNvPicPr/>
                      <p:nvPr/>
                    </p:nvPicPr>
                    <p:blipFill>
                      <a:blip r:embed="rId7"/>
                      <a:stretch>
                        <a:fillRect/>
                      </a:stretch>
                    </p:blipFill>
                    <p:spPr>
                      <a:xfrm>
                        <a:off x="3595123" y="3731205"/>
                        <a:ext cx="3008859" cy="270459"/>
                      </a:xfrm>
                      <a:prstGeom prst="rect">
                        <a:avLst/>
                      </a:prstGeom>
                    </p:spPr>
                  </p:pic>
                </p:oleObj>
              </mc:Fallback>
            </mc:AlternateContent>
          </a:graphicData>
        </a:graphic>
      </p:graphicFrame>
      <p:sp>
        <p:nvSpPr>
          <p:cNvPr id="689" name="Text placeholder 5"/>
          <p:cNvSpPr txBox="1">
            <a:spLocks noGrp="1"/>
          </p:cNvSpPr>
          <p:nvPr>
            <p:ph type="body" idx="4"/>
          </p:nvPr>
        </p:nvSpPr>
        <p:spPr>
          <a:xfrm>
            <a:off x="459729" y="4196281"/>
            <a:ext cx="2537011" cy="708862"/>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Sample covariance:</a:t>
            </a:r>
            <a:endParaRPr sz="2000" b="0" i="0" u="none" strike="noStrike" cap="none" dirty="0">
              <a:solidFill>
                <a:srgbClr val="000000"/>
              </a:solidFill>
              <a:latin typeface="+mn-lt"/>
              <a:ea typeface="Arial"/>
              <a:cs typeface="Arial"/>
              <a:sym typeface="Arial"/>
            </a:endParaRPr>
          </a:p>
        </p:txBody>
      </p:sp>
      <p:graphicFrame>
        <p:nvGraphicFramePr>
          <p:cNvPr id="7" name="Object 6" descr="covariance of X, Y = start fraction the sum of left parenthesis x sub i minus x bar right parenthesis left parenthesis y sub i minus y bar right parenthesis from i = 1 to n over n minus 1 end fraction This equation is labeled, 4.26"/>
          <p:cNvGraphicFramePr>
            <a:graphicFrameLocks noChangeAspect="1"/>
          </p:cNvGraphicFramePr>
          <p:nvPr>
            <p:extLst>
              <p:ext uri="{D42A27DB-BD31-4B8C-83A1-F6EECF244321}">
                <p14:modId xmlns:p14="http://schemas.microsoft.com/office/powerpoint/2010/main" val="848676137"/>
              </p:ext>
            </p:extLst>
          </p:nvPr>
        </p:nvGraphicFramePr>
        <p:xfrm>
          <a:off x="3479800" y="4227986"/>
          <a:ext cx="2794000" cy="670560"/>
        </p:xfrm>
        <a:graphic>
          <a:graphicData uri="http://schemas.openxmlformats.org/presentationml/2006/ole">
            <mc:AlternateContent xmlns:mc="http://schemas.openxmlformats.org/markup-compatibility/2006">
              <mc:Choice xmlns:v="urn:schemas-microsoft-com:vml" Requires="v">
                <p:oleObj spid="_x0000_s96848" name="Equation" r:id="rId8" imgW="2539800" imgH="609480" progId="Equation.DSMT4">
                  <p:embed/>
                </p:oleObj>
              </mc:Choice>
              <mc:Fallback>
                <p:oleObj name="Equation" r:id="rId8" imgW="2539800" imgH="609480" progId="Equation.DSMT4">
                  <p:embed/>
                  <p:pic>
                    <p:nvPicPr>
                      <p:cNvPr id="0" name=""/>
                      <p:cNvPicPr/>
                      <p:nvPr/>
                    </p:nvPicPr>
                    <p:blipFill>
                      <a:blip r:embed="rId9"/>
                      <a:stretch>
                        <a:fillRect/>
                      </a:stretch>
                    </p:blipFill>
                    <p:spPr>
                      <a:xfrm>
                        <a:off x="3479800" y="4227986"/>
                        <a:ext cx="2794000" cy="670560"/>
                      </a:xfrm>
                      <a:prstGeom prst="rect">
                        <a:avLst/>
                      </a:prstGeom>
                    </p:spPr>
                  </p:pic>
                </p:oleObj>
              </mc:Fallback>
            </mc:AlternateContent>
          </a:graphicData>
        </a:graphic>
      </p:graphicFrame>
      <p:sp>
        <p:nvSpPr>
          <p:cNvPr id="691" name="Text placeholder 6"/>
          <p:cNvSpPr txBox="1">
            <a:spLocks noGrp="1"/>
          </p:cNvSpPr>
          <p:nvPr>
            <p:ph type="body" idx="5"/>
          </p:nvPr>
        </p:nvSpPr>
        <p:spPr>
          <a:xfrm>
            <a:off x="434789" y="5083988"/>
            <a:ext cx="2918011" cy="469749"/>
          </a:xfrm>
          <a:prstGeom prst="rect">
            <a:avLst/>
          </a:prstGeom>
          <a:noFill/>
          <a:ln>
            <a:noFill/>
          </a:ln>
        </p:spPr>
        <p:txBody>
          <a:bodyPr spcFirstLastPara="1" wrap="square" lIns="0" tIns="0" rIns="0" bIns="0" anchor="t" anchorCtr="0">
            <a:noAutofit/>
          </a:bodyPr>
          <a:lstStyle/>
          <a:p>
            <a:pPr marL="741553" marR="0" lvl="1" indent="-284353"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Excel function:</a:t>
            </a:r>
            <a:endParaRPr sz="2000" b="0" i="0" u="none" strike="noStrike" cap="none" dirty="0">
              <a:solidFill>
                <a:srgbClr val="000000"/>
              </a:solidFill>
              <a:latin typeface="+mn-lt"/>
              <a:ea typeface="Arial"/>
              <a:cs typeface="Arial"/>
              <a:sym typeface="Arial"/>
            </a:endParaRPr>
          </a:p>
        </p:txBody>
      </p:sp>
      <p:graphicFrame>
        <p:nvGraphicFramePr>
          <p:cNvPr id="8" name="Object 7" descr="= COVARIANCE times S of array 1, array 2 "/>
          <p:cNvGraphicFramePr>
            <a:graphicFrameLocks noChangeAspect="1"/>
          </p:cNvGraphicFramePr>
          <p:nvPr>
            <p:extLst>
              <p:ext uri="{D42A27DB-BD31-4B8C-83A1-F6EECF244321}">
                <p14:modId xmlns:p14="http://schemas.microsoft.com/office/powerpoint/2010/main" val="1769481811"/>
              </p:ext>
            </p:extLst>
          </p:nvPr>
        </p:nvGraphicFramePr>
        <p:xfrm>
          <a:off x="3507898" y="5201298"/>
          <a:ext cx="2781427" cy="245872"/>
        </p:xfrm>
        <a:graphic>
          <a:graphicData uri="http://schemas.openxmlformats.org/presentationml/2006/ole">
            <mc:AlternateContent xmlns:mc="http://schemas.openxmlformats.org/markup-compatibility/2006">
              <mc:Choice xmlns:v="urn:schemas-microsoft-com:vml" Requires="v">
                <p:oleObj spid="_x0000_s96849" name="Equation" r:id="rId10" imgW="2298600" imgH="203040" progId="Equation.DSMT4">
                  <p:embed/>
                </p:oleObj>
              </mc:Choice>
              <mc:Fallback>
                <p:oleObj name="Equation" r:id="rId10" imgW="2298600" imgH="203040" progId="Equation.DSMT4">
                  <p:embed/>
                  <p:pic>
                    <p:nvPicPr>
                      <p:cNvPr id="0" name=""/>
                      <p:cNvPicPr/>
                      <p:nvPr/>
                    </p:nvPicPr>
                    <p:blipFill>
                      <a:blip r:embed="rId11"/>
                      <a:stretch>
                        <a:fillRect/>
                      </a:stretch>
                    </p:blipFill>
                    <p:spPr>
                      <a:xfrm>
                        <a:off x="3507898" y="5201298"/>
                        <a:ext cx="2781427" cy="245872"/>
                      </a:xfrm>
                      <a:prstGeom prst="rect">
                        <a:avLst/>
                      </a:prstGeom>
                    </p:spPr>
                  </p:pic>
                </p:oleObj>
              </mc:Fallback>
            </mc:AlternateContent>
          </a:graphicData>
        </a:graphic>
      </p:graphicFrame>
      <p:sp>
        <p:nvSpPr>
          <p:cNvPr id="693" name="Text placeholder 7"/>
          <p:cNvSpPr txBox="1">
            <a:spLocks noGrp="1"/>
          </p:cNvSpPr>
          <p:nvPr>
            <p:ph type="body" idx="6"/>
          </p:nvPr>
        </p:nvSpPr>
        <p:spPr>
          <a:xfrm>
            <a:off x="434789" y="5671047"/>
            <a:ext cx="8229600" cy="586264"/>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ts val="2000"/>
              <a:buFont typeface="Arial"/>
              <a:buChar char="•"/>
            </a:pPr>
            <a:r>
              <a:rPr lang="en-US" sz="2000" b="0" i="0" u="none" strike="noStrike" cap="none" dirty="0">
                <a:solidFill>
                  <a:srgbClr val="000000"/>
                </a:solidFill>
                <a:latin typeface="+mn-lt"/>
                <a:ea typeface="Arial"/>
                <a:cs typeface="Arial"/>
                <a:sym typeface="Arial"/>
              </a:rPr>
              <a:t>The covariance between </a:t>
            </a:r>
            <a:r>
              <a:rPr lang="en-US" sz="2000" b="0" i="1" u="none" strike="noStrike" cap="none" dirty="0">
                <a:solidFill>
                  <a:srgbClr val="000000"/>
                </a:solidFill>
                <a:latin typeface="+mn-lt"/>
                <a:ea typeface="Arial"/>
                <a:cs typeface="Arial"/>
                <a:sym typeface="Arial"/>
              </a:rPr>
              <a:t>X</a:t>
            </a:r>
            <a:r>
              <a:rPr lang="en-US" sz="2000" b="0" i="0" u="none" strike="noStrike" cap="none" dirty="0">
                <a:solidFill>
                  <a:srgbClr val="000000"/>
                </a:solidFill>
                <a:latin typeface="+mn-lt"/>
                <a:ea typeface="Arial"/>
                <a:cs typeface="Arial"/>
                <a:sym typeface="Arial"/>
              </a:rPr>
              <a:t> and </a:t>
            </a:r>
            <a:r>
              <a:rPr lang="en-US" sz="2000" b="0" i="1" u="none" strike="noStrike" cap="none" dirty="0">
                <a:solidFill>
                  <a:srgbClr val="000000"/>
                </a:solidFill>
                <a:latin typeface="+mn-lt"/>
                <a:ea typeface="Arial"/>
                <a:cs typeface="Arial"/>
                <a:sym typeface="Arial"/>
              </a:rPr>
              <a:t>Y</a:t>
            </a:r>
            <a:r>
              <a:rPr lang="en-US" sz="2000" b="0" i="0" u="none" strike="noStrike" cap="none" dirty="0">
                <a:solidFill>
                  <a:srgbClr val="000000"/>
                </a:solidFill>
                <a:latin typeface="+mn-lt"/>
                <a:ea typeface="Arial"/>
                <a:cs typeface="Arial"/>
                <a:sym typeface="Arial"/>
              </a:rPr>
              <a:t> is the average of the product of the deviations of each pair of observations from their respective means.</a:t>
            </a:r>
            <a:endParaRPr sz="2000" b="0" i="0" u="none" strike="noStrike" cap="none" dirty="0">
              <a:solidFill>
                <a:srgbClr val="000000"/>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4.33: </a:t>
            </a:r>
            <a:r>
              <a:rPr lang="en-US" sz="3600" b="1" i="0" u="none" strike="noStrike" cap="none" dirty="0">
                <a:solidFill>
                  <a:srgbClr val="007FA3"/>
                </a:solidFill>
                <a:latin typeface="+mj-lt"/>
                <a:ea typeface="Arial"/>
                <a:cs typeface="Arial"/>
                <a:sym typeface="Arial"/>
              </a:rPr>
              <a:t>Computing the Covariance</a:t>
            </a:r>
            <a:endParaRPr sz="3600" b="1" i="0" u="none" strike="noStrike" cap="none" dirty="0">
              <a:solidFill>
                <a:srgbClr val="007FA3"/>
              </a:solidFill>
              <a:latin typeface="+mj-lt"/>
              <a:ea typeface="Arial"/>
              <a:cs typeface="Arial"/>
              <a:sym typeface="Arial"/>
            </a:endParaRPr>
          </a:p>
        </p:txBody>
      </p:sp>
      <p:sp>
        <p:nvSpPr>
          <p:cNvPr id="699" name="Text placeholder 2"/>
          <p:cNvSpPr txBox="1">
            <a:spLocks noGrp="1"/>
          </p:cNvSpPr>
          <p:nvPr>
            <p:ph type="body" idx="1"/>
          </p:nvPr>
        </p:nvSpPr>
        <p:spPr>
          <a:xfrm>
            <a:off x="457200" y="1600200"/>
            <a:ext cx="2822331" cy="1090246"/>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Colleges and Universities data</a:t>
            </a:r>
            <a:endParaRPr sz="2400" b="0" i="0" u="none" strike="noStrike" cap="none" dirty="0">
              <a:solidFill>
                <a:srgbClr val="000000"/>
              </a:solidFill>
              <a:latin typeface="+mn-lt"/>
              <a:ea typeface="Arial"/>
              <a:cs typeface="Arial"/>
              <a:sym typeface="Arial"/>
            </a:endParaRPr>
          </a:p>
        </p:txBody>
      </p:sp>
      <p:pic>
        <p:nvPicPr>
          <p:cNvPr id="2" name="Picture 1" descr="A scatterplot titled, graduation % versus Median SAT plots graduation percentage versus Median SAT. The horizontal axis is marked from 1000 to 1450 in increments of 50. The vertical axis is marked from 50 to 100 in increments of 5. Five plots are sparsely populated between median SAT scores 1100 and 1200 and graduation percentage 60 and 75. The plots are densely populated between median SAT scores 1200 and 1375 and graduation percentage 70 and 95. A plot is marked at (1400, 75)."/>
          <p:cNvPicPr>
            <a:picLocks noChangeAspect="1"/>
          </p:cNvPicPr>
          <p:nvPr/>
        </p:nvPicPr>
        <p:blipFill>
          <a:blip r:embed="rId3"/>
          <a:stretch>
            <a:fillRect/>
          </a:stretch>
        </p:blipFill>
        <p:spPr>
          <a:xfrm>
            <a:off x="4335498" y="1649510"/>
            <a:ext cx="2917265" cy="1788651"/>
          </a:xfrm>
          <a:prstGeom prst="rect">
            <a:avLst/>
          </a:prstGeom>
        </p:spPr>
      </p:pic>
      <p:pic>
        <p:nvPicPr>
          <p:cNvPr id="3" name="Picture 2" descr="An excel sheet has a table. The table has 8 rows and 5 columns. The columns have the following headings from left to right. Graduation % x, Median SAT y, X minus mean of x, Y minus mean of y, left parenthesis x minus mean of x right parenthesis left parenthesis y minus mean of y right parenthesis. The row entries are as follows. Row 1. 93, 1315, 9.755, 51.898, 506.2698875. Row 2. 80, 1220, Negative 3.245, Negative 43.102, 139.8617243. Row 3. 88, 1240, 4.755, Negative 23.102, Negative 109.8525614. Row 4. 86, 1250, 2.755, Negative 13.102, Negative 36.09745939. Row 5. 91, 1290, 7.755, 26.898, 208.5964182. Row 6. 93, 1336, 9.755, 72.898, 711.1270304. Row 7. 93, 1350, 9.755, 86.898, 847.698459. The value of Mean of graduation % x is 83.245, Mean of Median SAT y is, 1263.102, Sum is 12641.77551, value of Count is 49, covariance is 263.3703231, and covariance times s is 263.3703231."/>
          <p:cNvPicPr>
            <a:picLocks noChangeAspect="1"/>
          </p:cNvPicPr>
          <p:nvPr/>
        </p:nvPicPr>
        <p:blipFill>
          <a:blip r:embed="rId4"/>
          <a:stretch>
            <a:fillRect/>
          </a:stretch>
        </p:blipFill>
        <p:spPr>
          <a:xfrm>
            <a:off x="1011405" y="3613884"/>
            <a:ext cx="6852498" cy="2469094"/>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Measures of Association: Correlation</a:t>
            </a:r>
            <a:endParaRPr sz="3600" b="1" i="0" u="none" strike="noStrike" cap="none" dirty="0">
              <a:solidFill>
                <a:srgbClr val="007FA3"/>
              </a:solidFill>
              <a:latin typeface="+mj-lt"/>
              <a:ea typeface="Arial"/>
              <a:cs typeface="Arial"/>
              <a:sym typeface="Arial"/>
            </a:endParaRPr>
          </a:p>
        </p:txBody>
      </p:sp>
      <p:sp>
        <p:nvSpPr>
          <p:cNvPr id="707" name="Text placeholder 2"/>
          <p:cNvSpPr txBox="1">
            <a:spLocks noGrp="1"/>
          </p:cNvSpPr>
          <p:nvPr>
            <p:ph type="body" idx="1"/>
          </p:nvPr>
        </p:nvSpPr>
        <p:spPr>
          <a:xfrm>
            <a:off x="457200" y="1600200"/>
            <a:ext cx="8229600" cy="1963038"/>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800" b="1" i="0" u="none" strike="noStrike" cap="none" dirty="0">
                <a:solidFill>
                  <a:schemeClr val="dk1"/>
                </a:solidFill>
                <a:latin typeface="+mn-lt"/>
                <a:sym typeface="Arial"/>
              </a:rPr>
              <a:t>Correlation</a:t>
            </a:r>
            <a:r>
              <a:rPr lang="en-US" sz="1800" b="0" i="0" u="none" strike="noStrike" cap="none" dirty="0">
                <a:solidFill>
                  <a:schemeClr val="dk1"/>
                </a:solidFill>
                <a:latin typeface="+mn-lt"/>
                <a:sym typeface="Arial"/>
              </a:rPr>
              <a:t> is a measure of the linear relationship between two variables, </a:t>
            </a:r>
            <a:r>
              <a:rPr lang="en-US" sz="1800" b="0" i="1" u="none" strike="noStrike" cap="none" dirty="0">
                <a:solidFill>
                  <a:schemeClr val="dk1"/>
                </a:solidFill>
                <a:latin typeface="+mn-lt"/>
                <a:sym typeface="Arial"/>
              </a:rPr>
              <a:t>X</a:t>
            </a:r>
            <a:r>
              <a:rPr lang="en-US" sz="1800" b="0" i="0" u="none" strike="noStrike" cap="none" dirty="0">
                <a:solidFill>
                  <a:schemeClr val="dk1"/>
                </a:solidFill>
                <a:latin typeface="+mn-lt"/>
                <a:sym typeface="Arial"/>
              </a:rPr>
              <a:t> and </a:t>
            </a:r>
            <a:r>
              <a:rPr lang="en-US" sz="1800" b="0" i="1" u="none" strike="noStrike" cap="none" dirty="0">
                <a:solidFill>
                  <a:schemeClr val="dk1"/>
                </a:solidFill>
                <a:latin typeface="+mn-lt"/>
                <a:sym typeface="Arial"/>
              </a:rPr>
              <a:t>Y</a:t>
            </a:r>
            <a:r>
              <a:rPr lang="en-US" sz="1800" b="0" i="0" u="none" strike="noStrike" cap="none" dirty="0">
                <a:solidFill>
                  <a:schemeClr val="dk1"/>
                </a:solidFill>
                <a:latin typeface="+mn-lt"/>
                <a:sym typeface="Arial"/>
              </a:rPr>
              <a:t>, which does not depend on the units of measurement.</a:t>
            </a:r>
            <a:endParaRPr sz="1800" b="0" i="0" u="none" strike="noStrike" cap="none" dirty="0">
              <a:solidFill>
                <a:schemeClr val="dk1"/>
              </a:solidFill>
              <a:latin typeface="+mn-lt"/>
              <a:sym typeface="Arial"/>
            </a:endParaRPr>
          </a:p>
          <a:p>
            <a:pPr marL="256032" marR="0" lvl="0" indent="-256032" algn="l" rtl="0">
              <a:spcAft>
                <a:spcPts val="0"/>
              </a:spcAft>
              <a:buClr>
                <a:srgbClr val="007FA3"/>
              </a:buClr>
              <a:buSzPct val="100000"/>
              <a:buFont typeface="Arial"/>
              <a:buChar char="•"/>
            </a:pPr>
            <a:r>
              <a:rPr lang="en-US" sz="1800" b="0" i="0" u="none" strike="noStrike" cap="none" dirty="0">
                <a:solidFill>
                  <a:schemeClr val="dk1"/>
                </a:solidFill>
                <a:latin typeface="+mn-lt"/>
                <a:sym typeface="Arial"/>
              </a:rPr>
              <a:t>Correlation is measured by the correlation coefficient, also known as the </a:t>
            </a:r>
            <a:r>
              <a:rPr lang="en-US" sz="1800" b="1" i="0" u="none" strike="noStrike" cap="none" dirty="0">
                <a:solidFill>
                  <a:schemeClr val="dk1"/>
                </a:solidFill>
                <a:latin typeface="+mn-lt"/>
                <a:sym typeface="Arial"/>
              </a:rPr>
              <a:t>Pearson product moment correlation coefficient</a:t>
            </a:r>
            <a:r>
              <a:rPr lang="en-US" sz="1800" b="0" i="0" u="none" strike="noStrike" cap="none" dirty="0">
                <a:solidFill>
                  <a:schemeClr val="dk1"/>
                </a:solidFill>
                <a:latin typeface="+mn-lt"/>
                <a:sym typeface="Arial"/>
              </a:rPr>
              <a:t>.</a:t>
            </a:r>
            <a:endParaRPr sz="1800" dirty="0">
              <a:latin typeface="+mn-lt"/>
            </a:endParaRPr>
          </a:p>
          <a:p>
            <a:pPr marL="256032" marR="0" lvl="0" indent="-256032" algn="l" rtl="0">
              <a:spcAft>
                <a:spcPts val="0"/>
              </a:spcAft>
              <a:buClr>
                <a:srgbClr val="007FA3"/>
              </a:buClr>
              <a:buSzPct val="100000"/>
              <a:buFont typeface="Arial"/>
              <a:buChar char="•"/>
            </a:pPr>
            <a:r>
              <a:rPr lang="en-US" sz="1800" b="0" i="0" u="none" strike="noStrike" cap="none" dirty="0">
                <a:solidFill>
                  <a:schemeClr val="dk1"/>
                </a:solidFill>
                <a:latin typeface="+mn-lt"/>
                <a:sym typeface="Arial"/>
              </a:rPr>
              <a:t>Correlation coefficient for a population:</a:t>
            </a:r>
            <a:endParaRPr sz="1800" dirty="0">
              <a:latin typeface="+mn-lt"/>
            </a:endParaRPr>
          </a:p>
        </p:txBody>
      </p:sp>
      <p:graphicFrame>
        <p:nvGraphicFramePr>
          <p:cNvPr id="4" name="Object 3" descr="rho sub X Y = start fraction covariance of X, Y over sigma X times sigma Y end fraction This equation is labeled, 4.27"/>
          <p:cNvGraphicFramePr>
            <a:graphicFrameLocks noChangeAspect="1"/>
          </p:cNvGraphicFramePr>
          <p:nvPr>
            <p:extLst>
              <p:ext uri="{D42A27DB-BD31-4B8C-83A1-F6EECF244321}">
                <p14:modId xmlns:p14="http://schemas.microsoft.com/office/powerpoint/2010/main" val="1029052792"/>
              </p:ext>
            </p:extLst>
          </p:nvPr>
        </p:nvGraphicFramePr>
        <p:xfrm>
          <a:off x="2741613" y="3673793"/>
          <a:ext cx="2058987" cy="522287"/>
        </p:xfrm>
        <a:graphic>
          <a:graphicData uri="http://schemas.openxmlformats.org/presentationml/2006/ole">
            <mc:AlternateContent xmlns:mc="http://schemas.openxmlformats.org/markup-compatibility/2006">
              <mc:Choice xmlns:v="urn:schemas-microsoft-com:vml" Requires="v">
                <p:oleObj spid="_x0000_s98548" name="Equation" r:id="rId4" imgW="1701720" imgH="431640" progId="Equation.DSMT4">
                  <p:embed/>
                </p:oleObj>
              </mc:Choice>
              <mc:Fallback>
                <p:oleObj name="Equation" r:id="rId4" imgW="1701720" imgH="431640" progId="Equation.DSMT4">
                  <p:embed/>
                  <p:pic>
                    <p:nvPicPr>
                      <p:cNvPr id="0" name=""/>
                      <p:cNvPicPr/>
                      <p:nvPr/>
                    </p:nvPicPr>
                    <p:blipFill>
                      <a:blip r:embed="rId5"/>
                      <a:stretch>
                        <a:fillRect/>
                      </a:stretch>
                    </p:blipFill>
                    <p:spPr>
                      <a:xfrm>
                        <a:off x="2741613" y="3673793"/>
                        <a:ext cx="2058987" cy="522287"/>
                      </a:xfrm>
                      <a:prstGeom prst="rect">
                        <a:avLst/>
                      </a:prstGeom>
                    </p:spPr>
                  </p:pic>
                </p:oleObj>
              </mc:Fallback>
            </mc:AlternateContent>
          </a:graphicData>
        </a:graphic>
      </p:graphicFrame>
      <p:sp>
        <p:nvSpPr>
          <p:cNvPr id="709" name="Text placeholder 3"/>
          <p:cNvSpPr txBox="1">
            <a:spLocks noGrp="1"/>
          </p:cNvSpPr>
          <p:nvPr>
            <p:ph type="body" idx="2"/>
          </p:nvPr>
        </p:nvSpPr>
        <p:spPr>
          <a:xfrm>
            <a:off x="457200" y="4315618"/>
            <a:ext cx="4250680" cy="435136"/>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ts val="2000"/>
              <a:buFont typeface="Arial"/>
              <a:buChar char="•"/>
            </a:pPr>
            <a:r>
              <a:rPr lang="en-US" sz="1800" b="0" i="0" u="none" strike="noStrike" cap="none" dirty="0">
                <a:solidFill>
                  <a:schemeClr val="dk1"/>
                </a:solidFill>
                <a:latin typeface="+mn-lt"/>
                <a:sym typeface="Arial"/>
              </a:rPr>
              <a:t>Correlation coefficient for a sample:</a:t>
            </a:r>
            <a:endParaRPr sz="1800" dirty="0">
              <a:latin typeface="+mn-lt"/>
            </a:endParaRPr>
          </a:p>
        </p:txBody>
      </p:sp>
      <p:graphicFrame>
        <p:nvGraphicFramePr>
          <p:cNvPr id="5" name="Object 4" descr="r sub x y = start fraction covariance of X, Y over s sub X times s sub Y end fraction This equation is labeled, 4.28"/>
          <p:cNvGraphicFramePr>
            <a:graphicFrameLocks noChangeAspect="1"/>
          </p:cNvGraphicFramePr>
          <p:nvPr>
            <p:extLst>
              <p:ext uri="{D42A27DB-BD31-4B8C-83A1-F6EECF244321}">
                <p14:modId xmlns:p14="http://schemas.microsoft.com/office/powerpoint/2010/main" val="921276138"/>
              </p:ext>
            </p:extLst>
          </p:nvPr>
        </p:nvGraphicFramePr>
        <p:xfrm>
          <a:off x="2809875" y="4873879"/>
          <a:ext cx="1816100" cy="474663"/>
        </p:xfrm>
        <a:graphic>
          <a:graphicData uri="http://schemas.openxmlformats.org/presentationml/2006/ole">
            <mc:AlternateContent xmlns:mc="http://schemas.openxmlformats.org/markup-compatibility/2006">
              <mc:Choice xmlns:v="urn:schemas-microsoft-com:vml" Requires="v">
                <p:oleObj spid="_x0000_s98549" name="Equation" r:id="rId6" imgW="1650960" imgH="431640" progId="Equation.DSMT4">
                  <p:embed/>
                </p:oleObj>
              </mc:Choice>
              <mc:Fallback>
                <p:oleObj name="Equation" r:id="rId6" imgW="1650960" imgH="431640" progId="Equation.DSMT4">
                  <p:embed/>
                  <p:pic>
                    <p:nvPicPr>
                      <p:cNvPr id="0" name=""/>
                      <p:cNvPicPr/>
                      <p:nvPr/>
                    </p:nvPicPr>
                    <p:blipFill>
                      <a:blip r:embed="rId7"/>
                      <a:stretch>
                        <a:fillRect/>
                      </a:stretch>
                    </p:blipFill>
                    <p:spPr>
                      <a:xfrm>
                        <a:off x="2809875" y="4873879"/>
                        <a:ext cx="1816100" cy="474663"/>
                      </a:xfrm>
                      <a:prstGeom prst="rect">
                        <a:avLst/>
                      </a:prstGeom>
                    </p:spPr>
                  </p:pic>
                </p:oleObj>
              </mc:Fallback>
            </mc:AlternateContent>
          </a:graphicData>
        </a:graphic>
      </p:graphicFrame>
      <p:sp>
        <p:nvSpPr>
          <p:cNvPr id="711" name="Text placeholder 4"/>
          <p:cNvSpPr txBox="1">
            <a:spLocks noGrp="1"/>
          </p:cNvSpPr>
          <p:nvPr>
            <p:ph type="body" idx="3"/>
          </p:nvPr>
        </p:nvSpPr>
        <p:spPr>
          <a:xfrm>
            <a:off x="457200" y="5451908"/>
            <a:ext cx="8229600" cy="820089"/>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ts val="2000"/>
              <a:buFont typeface="Arial"/>
              <a:buChar char="•"/>
            </a:pPr>
            <a:r>
              <a:rPr lang="en-US" sz="1800" b="0" i="0" u="none" strike="noStrike" cap="none" dirty="0">
                <a:solidFill>
                  <a:schemeClr val="dk1"/>
                </a:solidFill>
                <a:latin typeface="+mn-lt"/>
                <a:sym typeface="Arial"/>
              </a:rPr>
              <a:t>The correlation coefficient is scaled between </a:t>
            </a:r>
            <a:r>
              <a:rPr lang="en-US" sz="1800" b="0" i="0" u="none" strike="noStrike" cap="none" dirty="0" smtClean="0">
                <a:solidFill>
                  <a:schemeClr val="dk1"/>
                </a:solidFill>
                <a:latin typeface="+mn-lt"/>
                <a:sym typeface="Arial"/>
              </a:rPr>
              <a:t>−1 </a:t>
            </a:r>
            <a:r>
              <a:rPr lang="en-US" sz="1800" b="0" i="0" u="none" strike="noStrike" cap="none" dirty="0">
                <a:solidFill>
                  <a:schemeClr val="dk1"/>
                </a:solidFill>
                <a:latin typeface="+mn-lt"/>
                <a:sym typeface="Arial"/>
              </a:rPr>
              <a:t>and 1.</a:t>
            </a:r>
            <a:endParaRPr sz="1800" dirty="0">
              <a:latin typeface="+mn-lt"/>
            </a:endParaRPr>
          </a:p>
          <a:p>
            <a:pPr marL="256032" marR="0" lvl="0" indent="-256032" algn="l" rtl="0">
              <a:spcAft>
                <a:spcPts val="0"/>
              </a:spcAft>
              <a:buClr>
                <a:srgbClr val="007FA3"/>
              </a:buClr>
              <a:buSzPts val="2000"/>
              <a:buFont typeface="Arial"/>
              <a:buChar char="•"/>
            </a:pPr>
            <a:r>
              <a:rPr lang="en-US" sz="1800" b="0" i="0" u="none" strike="noStrike" cap="none" dirty="0">
                <a:solidFill>
                  <a:schemeClr val="dk1"/>
                </a:solidFill>
                <a:latin typeface="+mn-lt"/>
                <a:sym typeface="Arial"/>
              </a:rPr>
              <a:t>Excel function: =</a:t>
            </a:r>
            <a:r>
              <a:rPr lang="en-US" sz="1800" b="0" i="0" u="none" strike="noStrike" cap="none" dirty="0" smtClean="0">
                <a:solidFill>
                  <a:schemeClr val="dk1"/>
                </a:solidFill>
                <a:latin typeface="+mn-lt"/>
                <a:sym typeface="Arial"/>
              </a:rPr>
              <a:t>CORREL(</a:t>
            </a:r>
            <a:r>
              <a:rPr lang="en-US" sz="1800" b="0" i="1" u="none" strike="noStrike" cap="none" dirty="0" smtClean="0">
                <a:solidFill>
                  <a:schemeClr val="dk1"/>
                </a:solidFill>
                <a:latin typeface="+mn-lt"/>
                <a:sym typeface="Arial"/>
              </a:rPr>
              <a:t>array1,array2</a:t>
            </a:r>
            <a:r>
              <a:rPr lang="en-US" sz="1800" b="0" i="0" u="none" strike="noStrike" cap="none" dirty="0">
                <a:solidFill>
                  <a:schemeClr val="dk1"/>
                </a:solidFill>
                <a:latin typeface="+mn-lt"/>
                <a:sym typeface="Arial"/>
              </a:rPr>
              <a:t>)</a:t>
            </a:r>
            <a:endParaRPr sz="1800" dirty="0">
              <a:latin typeface="+mn-lt"/>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Examples of Correlation</a:t>
            </a:r>
            <a:endParaRPr sz="3600" b="1" i="0" u="none" strike="noStrike" cap="none" dirty="0">
              <a:solidFill>
                <a:srgbClr val="007FA3"/>
              </a:solidFill>
              <a:latin typeface="+mj-lt"/>
              <a:ea typeface="Arial"/>
              <a:cs typeface="Arial"/>
              <a:sym typeface="Arial"/>
            </a:endParaRPr>
          </a:p>
        </p:txBody>
      </p:sp>
      <p:pic>
        <p:nvPicPr>
          <p:cNvPr id="4" name="Picture 3" descr="A scatterplot labeled a, positive correlation displays plots rising linearly from the third quadrant to the first quadrant in the X bar Y bar plane."/>
          <p:cNvPicPr>
            <a:picLocks noChangeAspect="1"/>
          </p:cNvPicPr>
          <p:nvPr/>
        </p:nvPicPr>
        <p:blipFill>
          <a:blip r:embed="rId3"/>
          <a:stretch>
            <a:fillRect/>
          </a:stretch>
        </p:blipFill>
        <p:spPr>
          <a:xfrm>
            <a:off x="715587" y="1708114"/>
            <a:ext cx="3382488" cy="2009489"/>
          </a:xfrm>
          <a:prstGeom prst="rect">
            <a:avLst/>
          </a:prstGeom>
        </p:spPr>
      </p:pic>
      <p:pic>
        <p:nvPicPr>
          <p:cNvPr id="5" name="Picture 4" descr="A scatterplot labeled n, negative correlation displays plots falling linearly from the second quadrant to the fourth quadrant in the X bar Y bar plane."/>
          <p:cNvPicPr>
            <a:picLocks noChangeAspect="1"/>
          </p:cNvPicPr>
          <p:nvPr/>
        </p:nvPicPr>
        <p:blipFill>
          <a:blip r:embed="rId4"/>
          <a:stretch>
            <a:fillRect/>
          </a:stretch>
        </p:blipFill>
        <p:spPr>
          <a:xfrm>
            <a:off x="4822218" y="1704383"/>
            <a:ext cx="3320747" cy="1934853"/>
          </a:xfrm>
          <a:prstGeom prst="rect">
            <a:avLst/>
          </a:prstGeom>
        </p:spPr>
      </p:pic>
      <p:pic>
        <p:nvPicPr>
          <p:cNvPr id="6" name="Picture 5" descr="A scatterplot labeled c, no correlation marks plots sparsely populated around the axes in the X bar Y bar plane in the X bar Y bar plane."/>
          <p:cNvPicPr>
            <a:picLocks noChangeAspect="1"/>
          </p:cNvPicPr>
          <p:nvPr/>
        </p:nvPicPr>
        <p:blipFill>
          <a:blip r:embed="rId5"/>
          <a:stretch>
            <a:fillRect/>
          </a:stretch>
        </p:blipFill>
        <p:spPr>
          <a:xfrm>
            <a:off x="710870" y="3907959"/>
            <a:ext cx="3288146" cy="1797640"/>
          </a:xfrm>
          <a:prstGeom prst="rect">
            <a:avLst/>
          </a:prstGeom>
        </p:spPr>
      </p:pic>
      <p:pic>
        <p:nvPicPr>
          <p:cNvPr id="7" name="Picture 6" descr="A scatterplot labeled, d, a nonlinear relationship with no linear correlation displays plots marked in a U shape from the second quadrant to the first quadrant through the third and fourth quadrants in the X bar Y bar plane."/>
          <p:cNvPicPr>
            <a:picLocks noChangeAspect="1"/>
          </p:cNvPicPr>
          <p:nvPr/>
        </p:nvPicPr>
        <p:blipFill>
          <a:blip r:embed="rId6"/>
          <a:stretch>
            <a:fillRect/>
          </a:stretch>
        </p:blipFill>
        <p:spPr>
          <a:xfrm>
            <a:off x="4689814" y="3903409"/>
            <a:ext cx="3664560" cy="1706663"/>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4.34: </a:t>
            </a:r>
            <a:r>
              <a:rPr lang="en-US" sz="3600" b="1" i="0" u="none" strike="noStrike" cap="none" dirty="0">
                <a:solidFill>
                  <a:srgbClr val="007FA3"/>
                </a:solidFill>
                <a:latin typeface="+mj-lt"/>
                <a:ea typeface="Arial"/>
                <a:cs typeface="Arial"/>
                <a:sym typeface="Arial"/>
              </a:rPr>
              <a:t>Computing the Correlation Coefficient</a:t>
            </a:r>
            <a:endParaRPr sz="3600" b="1" i="0" u="none" strike="noStrike" cap="none" dirty="0">
              <a:solidFill>
                <a:srgbClr val="007FA3"/>
              </a:solidFill>
              <a:latin typeface="+mj-lt"/>
              <a:ea typeface="Arial"/>
              <a:cs typeface="Arial"/>
              <a:sym typeface="Arial"/>
            </a:endParaRPr>
          </a:p>
        </p:txBody>
      </p:sp>
      <p:sp>
        <p:nvSpPr>
          <p:cNvPr id="726" name="Text placeholder 2"/>
          <p:cNvSpPr txBox="1">
            <a:spLocks noGrp="1"/>
          </p:cNvSpPr>
          <p:nvPr>
            <p:ph type="body" idx="1"/>
          </p:nvPr>
        </p:nvSpPr>
        <p:spPr>
          <a:xfrm>
            <a:off x="518160" y="1532626"/>
            <a:ext cx="8229600" cy="715274"/>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Colleges and Universities data</a:t>
            </a:r>
            <a:endParaRPr sz="2400" b="0" i="0" u="sng" strike="noStrike" cap="none" dirty="0">
              <a:solidFill>
                <a:srgbClr val="000000"/>
              </a:solidFill>
              <a:latin typeface="+mn-lt"/>
              <a:ea typeface="Arial"/>
              <a:cs typeface="Arial"/>
              <a:sym typeface="Arial"/>
            </a:endParaRPr>
          </a:p>
        </p:txBody>
      </p:sp>
      <p:pic>
        <p:nvPicPr>
          <p:cNvPr id="4" name="Picture 3" descr="An excel sheet has a table. The table has 7 rows and 5 columns. The columns have the following headings from left to right. Graduation % x, Median SAT y, X minus mean of x, Y minus mean of y, left parenthesis x minus mean of x right parenthesis left parenthesis y minus mean of y right parenthesis. The row entries are as follows. Row 1. 93, 1315, 9.755, 51.898, 506.2698875. Row 2. 80, 1220, Negative 3.245, Negative 43.102, 139.8617243. Row 3. 88, 1240, 4.755, Negative 23.102, Negative 109.8525614. Row 4. 86, 1250, 2.755, Negative 13.102, Negative 36.09745939. Row 5. 91, 1290, 7.755, 26.898, 208.5964182. Row 6. 93, 1336, 9.755, 72.898, 711.1270304. Row 7. 93, 1350, 9.755, 86.898, 847.698459. The value of mean of graduation % x is 83.245, mean of Median SAT y is 1263.102, Sum is 12641.77551, Standard deviation of graduation % x is 7.449, Standard deviation of Median SAT y is 62.676, Count is 49, covariance is 263.3703231, and correlation is 0.564146827, and C O R R E L function is 0.564146827."/>
          <p:cNvPicPr>
            <a:picLocks noChangeAspect="1"/>
          </p:cNvPicPr>
          <p:nvPr/>
        </p:nvPicPr>
        <p:blipFill>
          <a:blip r:embed="rId3"/>
          <a:stretch>
            <a:fillRect/>
          </a:stretch>
        </p:blipFill>
        <p:spPr>
          <a:xfrm>
            <a:off x="1146608" y="2556470"/>
            <a:ext cx="6027823" cy="2056605"/>
          </a:xfrm>
          <a:prstGeom prst="rect">
            <a:avLst/>
          </a:prstGeom>
        </p:spPr>
      </p:pic>
      <p:sp>
        <p:nvSpPr>
          <p:cNvPr id="3" name="Text Placeholder 2"/>
          <p:cNvSpPr>
            <a:spLocks noGrp="1"/>
          </p:cNvSpPr>
          <p:nvPr>
            <p:ph type="body" idx="2"/>
          </p:nvPr>
        </p:nvSpPr>
        <p:spPr>
          <a:xfrm>
            <a:off x="510540" y="4855698"/>
            <a:ext cx="8084820" cy="1104900"/>
          </a:xfrm>
        </p:spPr>
        <p:txBody>
          <a:bodyPr/>
          <a:lstStyle/>
          <a:p>
            <a:pPr marL="50800" indent="0">
              <a:buNone/>
            </a:pPr>
            <a:r>
              <a:rPr lang="en-US" sz="2400" dirty="0">
                <a:latin typeface="+mn-lt"/>
              </a:rPr>
              <a:t>Divide the covariance by the product of the standard </a:t>
            </a:r>
            <a:r>
              <a:rPr lang="en-US" sz="2400" dirty="0" smtClean="0">
                <a:latin typeface="+mn-lt"/>
              </a:rPr>
              <a:t>deviations </a:t>
            </a:r>
            <a:r>
              <a:rPr lang="en-US" sz="2400" dirty="0">
                <a:latin typeface="+mn-lt"/>
              </a:rPr>
              <a:t>in cell F54</a:t>
            </a:r>
            <a:r>
              <a:rPr lang="en-US" sz="2400" dirty="0" smtClean="0">
                <a:latin typeface="+mn-lt"/>
              </a:rPr>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Title 1"/>
          <p:cNvSpPr txBox="1">
            <a:spLocks noGrp="1"/>
          </p:cNvSpPr>
          <p:nvPr>
            <p:ph type="title"/>
          </p:nvPr>
        </p:nvSpPr>
        <p:spPr>
          <a:xfrm>
            <a:off x="457200" y="215372"/>
            <a:ext cx="84582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2600"/>
              <a:buFont typeface="Arial"/>
              <a:buNone/>
            </a:pPr>
            <a:r>
              <a:rPr lang="en-US" sz="2600" b="1" i="0" u="none" strike="noStrike" cap="none" dirty="0">
                <a:solidFill>
                  <a:srgbClr val="007FA3"/>
                </a:solidFill>
                <a:latin typeface="+mj-lt"/>
                <a:ea typeface="Arial"/>
                <a:cs typeface="Arial"/>
                <a:sym typeface="Arial"/>
              </a:rPr>
              <a:t>Example </a:t>
            </a:r>
            <a:r>
              <a:rPr lang="en-US" sz="2600" b="1" i="0" u="none" strike="noStrike" cap="none" dirty="0" smtClean="0">
                <a:solidFill>
                  <a:srgbClr val="007FA3"/>
                </a:solidFill>
                <a:latin typeface="+mj-lt"/>
                <a:ea typeface="Arial"/>
                <a:cs typeface="Arial"/>
                <a:sym typeface="Arial"/>
              </a:rPr>
              <a:t>4.2: </a:t>
            </a:r>
            <a:r>
              <a:rPr lang="en-US" sz="2600" b="1" i="0" u="none" strike="noStrike" cap="none" dirty="0">
                <a:solidFill>
                  <a:srgbClr val="007FA3"/>
                </a:solidFill>
                <a:latin typeface="+mj-lt"/>
                <a:ea typeface="Arial"/>
                <a:cs typeface="Arial"/>
                <a:sym typeface="Arial"/>
              </a:rPr>
              <a:t>Constructing a Frequency Distribution for Items in the Purchase Orders </a:t>
            </a:r>
            <a:r>
              <a:rPr lang="en-US" sz="2600" b="1" i="0" u="none" strike="noStrike" cap="none" dirty="0" smtClean="0">
                <a:solidFill>
                  <a:srgbClr val="007FA3"/>
                </a:solidFill>
                <a:latin typeface="+mj-lt"/>
                <a:ea typeface="Arial"/>
                <a:cs typeface="Arial"/>
                <a:sym typeface="Arial"/>
              </a:rPr>
              <a:t>Database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491" name="Text placeholder 2"/>
          <p:cNvSpPr txBox="1">
            <a:spLocks noGrp="1"/>
          </p:cNvSpPr>
          <p:nvPr>
            <p:ph type="body" idx="1"/>
          </p:nvPr>
        </p:nvSpPr>
        <p:spPr>
          <a:xfrm>
            <a:off x="457200" y="1584739"/>
            <a:ext cx="8229600" cy="490393"/>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ts val="2400"/>
              <a:buFont typeface="Arial"/>
              <a:buChar char="•"/>
            </a:pPr>
            <a:r>
              <a:rPr lang="en-US" sz="2200" b="0" i="0" u="none" strike="noStrike" cap="none" dirty="0">
                <a:solidFill>
                  <a:srgbClr val="000000"/>
                </a:solidFill>
                <a:latin typeface="+mn-lt"/>
                <a:ea typeface="Arial"/>
                <a:cs typeface="Arial"/>
                <a:sym typeface="Arial"/>
              </a:rPr>
              <a:t>List the item names in a column on the spreadsheet.</a:t>
            </a:r>
            <a:endParaRPr sz="2200" b="0" i="0" u="none" strike="noStrike" cap="none" dirty="0">
              <a:solidFill>
                <a:srgbClr val="000000"/>
              </a:solidFill>
              <a:latin typeface="+mn-lt"/>
              <a:ea typeface="Arial"/>
              <a:cs typeface="Arial"/>
              <a:sym typeface="Arial"/>
            </a:endParaRPr>
          </a:p>
        </p:txBody>
      </p:sp>
      <p:sp>
        <p:nvSpPr>
          <p:cNvPr id="492" name="Text placeholder 3"/>
          <p:cNvSpPr txBox="1">
            <a:spLocks noGrp="1"/>
          </p:cNvSpPr>
          <p:nvPr>
            <p:ph type="body" idx="2"/>
          </p:nvPr>
        </p:nvSpPr>
        <p:spPr>
          <a:xfrm>
            <a:off x="452718" y="2338373"/>
            <a:ext cx="2366682" cy="348057"/>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ts val="2300"/>
              <a:buFont typeface="Arial"/>
              <a:buChar char="•"/>
            </a:pPr>
            <a:r>
              <a:rPr lang="en-US" sz="2200" b="0" i="0" u="none" strike="noStrike" cap="none" dirty="0">
                <a:solidFill>
                  <a:srgbClr val="000000"/>
                </a:solidFill>
                <a:latin typeface="+mn-lt"/>
                <a:ea typeface="Arial"/>
                <a:cs typeface="Arial"/>
                <a:sym typeface="Arial"/>
              </a:rPr>
              <a:t>Use the function</a:t>
            </a:r>
            <a:endParaRPr sz="2200" b="0" i="0" u="none" strike="noStrike" cap="none" dirty="0">
              <a:solidFill>
                <a:schemeClr val="dk1"/>
              </a:solidFill>
              <a:latin typeface="+mn-lt"/>
              <a:ea typeface="Arial"/>
              <a:cs typeface="Arial"/>
              <a:sym typeface="Arial"/>
            </a:endParaRPr>
          </a:p>
        </p:txBody>
      </p:sp>
      <p:graphicFrame>
        <p:nvGraphicFramePr>
          <p:cNvPr id="5" name="Object 4" descr=" = C O U N T I F left parenthesis $ D $ 4, $ D $ 97, cell underscore reference right parenthesis,"/>
          <p:cNvGraphicFramePr>
            <a:graphicFrameLocks noChangeAspect="1"/>
          </p:cNvGraphicFramePr>
          <p:nvPr>
            <p:extLst>
              <p:ext uri="{D42A27DB-BD31-4B8C-83A1-F6EECF244321}">
                <p14:modId xmlns:p14="http://schemas.microsoft.com/office/powerpoint/2010/main" val="1098155803"/>
              </p:ext>
            </p:extLst>
          </p:nvPr>
        </p:nvGraphicFramePr>
        <p:xfrm>
          <a:off x="3151914" y="2451803"/>
          <a:ext cx="3196336" cy="245872"/>
        </p:xfrm>
        <a:graphic>
          <a:graphicData uri="http://schemas.openxmlformats.org/presentationml/2006/ole">
            <mc:AlternateContent xmlns:mc="http://schemas.openxmlformats.org/markup-compatibility/2006">
              <mc:Choice xmlns:v="urn:schemas-microsoft-com:vml" Requires="v">
                <p:oleObj spid="_x0000_s103451" name="Equation" r:id="rId4" imgW="2641320" imgH="203040" progId="Equation.DSMT4">
                  <p:embed/>
                </p:oleObj>
              </mc:Choice>
              <mc:Fallback>
                <p:oleObj name="Equation" r:id="rId4" imgW="2641320" imgH="203040" progId="Equation.DSMT4">
                  <p:embed/>
                  <p:pic>
                    <p:nvPicPr>
                      <p:cNvPr id="0" name=""/>
                      <p:cNvPicPr/>
                      <p:nvPr/>
                    </p:nvPicPr>
                    <p:blipFill>
                      <a:blip r:embed="rId5"/>
                      <a:stretch>
                        <a:fillRect/>
                      </a:stretch>
                    </p:blipFill>
                    <p:spPr>
                      <a:xfrm>
                        <a:off x="3151914" y="2451803"/>
                        <a:ext cx="3196336" cy="245872"/>
                      </a:xfrm>
                      <a:prstGeom prst="rect">
                        <a:avLst/>
                      </a:prstGeom>
                    </p:spPr>
                  </p:pic>
                </p:oleObj>
              </mc:Fallback>
            </mc:AlternateContent>
          </a:graphicData>
        </a:graphic>
      </p:graphicFrame>
      <p:sp>
        <p:nvSpPr>
          <p:cNvPr id="494" name="Text placeholder 4"/>
          <p:cNvSpPr txBox="1">
            <a:spLocks noGrp="1"/>
          </p:cNvSpPr>
          <p:nvPr>
            <p:ph type="body" idx="3"/>
          </p:nvPr>
        </p:nvSpPr>
        <p:spPr>
          <a:xfrm>
            <a:off x="664425" y="2868505"/>
            <a:ext cx="918882" cy="41666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300"/>
              <a:buFont typeface="Arial"/>
              <a:buNone/>
            </a:pPr>
            <a:r>
              <a:rPr lang="en-US" sz="2200" b="0" i="0" u="none" strike="noStrike" cap="none" dirty="0">
                <a:solidFill>
                  <a:srgbClr val="000000"/>
                </a:solidFill>
                <a:latin typeface="+mn-lt"/>
                <a:ea typeface="Arial"/>
                <a:cs typeface="Arial"/>
                <a:sym typeface="Arial"/>
              </a:rPr>
              <a:t>where</a:t>
            </a:r>
            <a:endParaRPr sz="2200" b="0" i="0" u="none" strike="noStrike" cap="none" dirty="0">
              <a:solidFill>
                <a:schemeClr val="dk1"/>
              </a:solidFill>
              <a:latin typeface="+mn-lt"/>
              <a:ea typeface="Arial"/>
              <a:cs typeface="Arial"/>
              <a:sym typeface="Arial"/>
            </a:endParaRPr>
          </a:p>
        </p:txBody>
      </p:sp>
      <p:graphicFrame>
        <p:nvGraphicFramePr>
          <p:cNvPr id="6" name="Object 5" descr="cell underscore reference"/>
          <p:cNvGraphicFramePr>
            <a:graphicFrameLocks noChangeAspect="1"/>
          </p:cNvGraphicFramePr>
          <p:nvPr>
            <p:extLst>
              <p:ext uri="{D42A27DB-BD31-4B8C-83A1-F6EECF244321}">
                <p14:modId xmlns:p14="http://schemas.microsoft.com/office/powerpoint/2010/main" val="784371046"/>
              </p:ext>
            </p:extLst>
          </p:nvPr>
        </p:nvGraphicFramePr>
        <p:xfrm>
          <a:off x="1777274" y="2928084"/>
          <a:ext cx="1320179" cy="297505"/>
        </p:xfrm>
        <a:graphic>
          <a:graphicData uri="http://schemas.openxmlformats.org/presentationml/2006/ole">
            <mc:AlternateContent xmlns:mc="http://schemas.openxmlformats.org/markup-compatibility/2006">
              <mc:Choice xmlns:v="urn:schemas-microsoft-com:vml" Requires="v">
                <p:oleObj spid="_x0000_s103452" name="Equation" r:id="rId6" imgW="901440" imgH="203040" progId="Equation.DSMT4">
                  <p:embed/>
                </p:oleObj>
              </mc:Choice>
              <mc:Fallback>
                <p:oleObj name="Equation" r:id="rId6" imgW="901440" imgH="203040" progId="Equation.DSMT4">
                  <p:embed/>
                  <p:pic>
                    <p:nvPicPr>
                      <p:cNvPr id="0" name=""/>
                      <p:cNvPicPr/>
                      <p:nvPr/>
                    </p:nvPicPr>
                    <p:blipFill>
                      <a:blip r:embed="rId7"/>
                      <a:stretch>
                        <a:fillRect/>
                      </a:stretch>
                    </p:blipFill>
                    <p:spPr>
                      <a:xfrm>
                        <a:off x="1777274" y="2928084"/>
                        <a:ext cx="1320179" cy="297505"/>
                      </a:xfrm>
                      <a:prstGeom prst="rect">
                        <a:avLst/>
                      </a:prstGeom>
                    </p:spPr>
                  </p:pic>
                </p:oleObj>
              </mc:Fallback>
            </mc:AlternateContent>
          </a:graphicData>
        </a:graphic>
      </p:graphicFrame>
      <p:sp>
        <p:nvSpPr>
          <p:cNvPr id="496" name="Text placeholder 5"/>
          <p:cNvSpPr txBox="1">
            <a:spLocks noGrp="1"/>
          </p:cNvSpPr>
          <p:nvPr>
            <p:ph type="body" idx="4"/>
          </p:nvPr>
        </p:nvSpPr>
        <p:spPr>
          <a:xfrm>
            <a:off x="3337824" y="2877532"/>
            <a:ext cx="4641037" cy="32653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300"/>
              <a:buFont typeface="Arial"/>
              <a:buNone/>
            </a:pPr>
            <a:r>
              <a:rPr lang="en-US" sz="2200" b="0" i="0" u="none" strike="noStrike" cap="none" dirty="0">
                <a:solidFill>
                  <a:srgbClr val="000000"/>
                </a:solidFill>
                <a:latin typeface="+mn-lt"/>
                <a:ea typeface="Arial"/>
                <a:cs typeface="Arial"/>
                <a:sym typeface="Arial"/>
              </a:rPr>
              <a:t>is the cell containing the item </a:t>
            </a:r>
            <a:r>
              <a:rPr lang="en-US" sz="2200" b="0" i="0" u="none" strike="noStrike" cap="none" dirty="0" smtClean="0">
                <a:solidFill>
                  <a:srgbClr val="000000"/>
                </a:solidFill>
                <a:latin typeface="+mn-lt"/>
                <a:ea typeface="Arial"/>
                <a:cs typeface="Arial"/>
                <a:sym typeface="Arial"/>
              </a:rPr>
              <a:t>name.</a:t>
            </a:r>
            <a:endParaRPr sz="2200" b="0" i="0" u="none" strike="noStrike" cap="none" dirty="0">
              <a:solidFill>
                <a:srgbClr val="000000"/>
              </a:solidFill>
              <a:latin typeface="+mn-lt"/>
              <a:ea typeface="Arial"/>
              <a:cs typeface="Arial"/>
              <a:sym typeface="Arial"/>
            </a:endParaRPr>
          </a:p>
        </p:txBody>
      </p:sp>
      <p:pic>
        <p:nvPicPr>
          <p:cNvPr id="2" name="Picture 1" descr="An Excel table has 12 rows from row 101 to row 113 and 2 columns, A and B. The column headings in row 100 are Item Description and Frequency. The row entries are as follows. Row 101. Airframe fasteners, = count if left parenthesis $ D $ 4 colon $ D $ 97, A 101 right parenthesis. Row 102. Bolt nut package, = count if left parenthesis $ D $ 4 colon $ D $ 97, A 102 right parenthesis. Row 103. Control Panel, = count if left parenthesis $ D $ 4 colon $ D $ 97, A 103 right parenthesis. Row 104. Door Decal, = count if left parenthesis $ D $ 4 colon $ D $ 97, A 104 right parenthesis. Row 105. Electrical Connector, = count if left parenthesis $ D $ 4 colon $ D $ 97, A 105 right parenthesis. Row 106. Gasket, = count if left parenthesis $ D $ 4 colon $ D $ 97, A 106 right parenthesis. Row 107, Hatch Decal, = count if left parenthesis $ D $ 4 colon $ D $ 97, A 107 right parenthesis. Row 108. Machined Valve, = count if left parenthesis $ D $ 4 colon $ D $ 97, A 108 right parenthesis. Row 109. O Ring, = count if left parenthesis $ D $ 4 colon $ D $ 97, A 109 right parenthesis. Row 110. Panel Decal, = count if left parenthesis $ D $ 4 colon $ D $ 97, A 110 right parenthesis. Row 111. Pressure Gauge, = count if left parenthesis $ D $ 4 colon $ D $ 97, A 111 right parenthesis. Row 112. Shielded Cable per foot, = count if left parenthesis $ D $ 4 colon $ D $ 97, A 112 right parenthesis. Row 113. Side Panel, = count if left parenthesis $ D $ 4 colon $ D $ 97, A 113 right parenthesis."/>
          <p:cNvPicPr>
            <a:picLocks noChangeAspect="1"/>
          </p:cNvPicPr>
          <p:nvPr/>
        </p:nvPicPr>
        <p:blipFill>
          <a:blip r:embed="rId8"/>
          <a:stretch>
            <a:fillRect/>
          </a:stretch>
        </p:blipFill>
        <p:spPr>
          <a:xfrm>
            <a:off x="969003" y="3492028"/>
            <a:ext cx="3718378" cy="2539380"/>
          </a:xfrm>
          <a:prstGeom prst="rect">
            <a:avLst/>
          </a:prstGeom>
        </p:spPr>
      </p:pic>
      <p:pic>
        <p:nvPicPr>
          <p:cNvPr id="3" name="Picture 2" descr="An Excel table has 12 rows from row 101 to row 113 and 2 columns, A and B. The column headings in row 100 are Item Description and Frequency. The row entries are as follows. Row 101. Airframe fasteners, 14. Row 102. Bolt nut package, 11. Row 103. Control Panel, 4. Row 104. Door Decal, 2. Row 105. Electrical Connector, 8. Row 106. Gasket, 10. Row 107, Hatch Decal, 2. Row 108. Machined Valve, 4. Row 109. O Ring, 12. Row 110. Panel Decal, 1. Row 111. Pressure Gauge, 7. Row 112. Shielded Cable per foot, 11. Row 113. Side Panel, 8."/>
          <p:cNvPicPr>
            <a:picLocks noChangeAspect="1"/>
          </p:cNvPicPr>
          <p:nvPr/>
        </p:nvPicPr>
        <p:blipFill>
          <a:blip r:embed="rId9"/>
          <a:stretch>
            <a:fillRect/>
          </a:stretch>
        </p:blipFill>
        <p:spPr>
          <a:xfrm>
            <a:off x="5730045" y="3500821"/>
            <a:ext cx="2544419" cy="2539380"/>
          </a:xfrm>
          <a:prstGeom prst="rect">
            <a:avLst/>
          </a:prstGeom>
        </p:spPr>
      </p:pic>
    </p:spTree>
    <p:extLst>
      <p:ext uri="{BB962C8B-B14F-4D97-AF65-F5344CB8AC3E}">
        <p14:creationId xmlns:p14="http://schemas.microsoft.com/office/powerpoint/2010/main" val="153700277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Notes on the </a:t>
            </a:r>
            <a:r>
              <a:rPr lang="en-US" sz="3600" b="1" i="0" u="none" strike="noStrike" cap="none" dirty="0" smtClean="0">
                <a:solidFill>
                  <a:srgbClr val="007FA3"/>
                </a:solidFill>
                <a:latin typeface="+mj-lt"/>
                <a:ea typeface="Arial"/>
                <a:cs typeface="Arial"/>
                <a:sym typeface="Arial"/>
              </a:rPr>
              <a:t>CORREL </a:t>
            </a:r>
            <a:r>
              <a:rPr lang="en-US" sz="3600" b="1" i="0" u="none" strike="noStrike" cap="none" dirty="0">
                <a:solidFill>
                  <a:srgbClr val="007FA3"/>
                </a:solidFill>
                <a:latin typeface="+mj-lt"/>
                <a:ea typeface="Arial"/>
                <a:cs typeface="Arial"/>
                <a:sym typeface="Arial"/>
              </a:rPr>
              <a:t>Function</a:t>
            </a:r>
            <a:endParaRPr sz="3600" b="1" i="0" u="none" strike="noStrike" cap="none" dirty="0">
              <a:solidFill>
                <a:srgbClr val="007FA3"/>
              </a:solidFill>
              <a:latin typeface="+mj-lt"/>
              <a:ea typeface="Arial"/>
              <a:cs typeface="Arial"/>
              <a:sym typeface="Arial"/>
            </a:endParaRPr>
          </a:p>
        </p:txBody>
      </p:sp>
      <p:sp>
        <p:nvSpPr>
          <p:cNvPr id="734" name="Text placeholder 2"/>
          <p:cNvSpPr txBox="1">
            <a:spLocks noGrp="1"/>
          </p:cNvSpPr>
          <p:nvPr>
            <p:ph type="body" idx="1"/>
          </p:nvPr>
        </p:nvSpPr>
        <p:spPr>
          <a:xfrm>
            <a:off x="457200" y="1600200"/>
            <a:ext cx="8229600" cy="1371600"/>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When using the </a:t>
            </a:r>
            <a:r>
              <a:rPr lang="en-US" sz="2400" b="0" i="0" u="none" strike="noStrike" cap="none" dirty="0" smtClean="0">
                <a:solidFill>
                  <a:srgbClr val="000000"/>
                </a:solidFill>
                <a:latin typeface="+mn-lt"/>
                <a:ea typeface="Arial"/>
                <a:cs typeface="Arial"/>
                <a:sym typeface="Arial"/>
              </a:rPr>
              <a:t>CORREL </a:t>
            </a:r>
            <a:r>
              <a:rPr lang="en-US" sz="2400" b="0" i="0" u="none" strike="noStrike" cap="none" dirty="0">
                <a:solidFill>
                  <a:srgbClr val="000000"/>
                </a:solidFill>
                <a:latin typeface="+mn-lt"/>
                <a:ea typeface="Arial"/>
                <a:cs typeface="Arial"/>
                <a:sym typeface="Arial"/>
              </a:rPr>
              <a:t>function, it does not matter if the data represent samples or populations. In other words,</a:t>
            </a:r>
            <a:endParaRPr sz="2400" b="0" i="0" u="none" strike="noStrike" cap="none" dirty="0">
              <a:solidFill>
                <a:srgbClr val="000000"/>
              </a:solidFill>
              <a:latin typeface="+mn-lt"/>
              <a:ea typeface="Arial"/>
              <a:cs typeface="Arial"/>
              <a:sym typeface="Arial"/>
            </a:endParaRPr>
          </a:p>
        </p:txBody>
      </p:sp>
      <p:graphicFrame>
        <p:nvGraphicFramePr>
          <p:cNvPr id="2" name="Object 1" descr="C O R R E L of array 1, array 2 = start fraction COVARIANCE times P of array 1, array 2 over Standard deviation times P of array 1 times Standard deviation times P of array 2 end fraction, and, C O R R E L of array 1, array 2 right parenthesis = start fraction COVARIANCE times S of array 1, array 2 over Standard deviation times S of array 1 times Standard deviation times S of array 2 end fraction"/>
          <p:cNvGraphicFramePr>
            <a:graphicFrameLocks noChangeAspect="1"/>
          </p:cNvGraphicFramePr>
          <p:nvPr>
            <p:extLst>
              <p:ext uri="{D42A27DB-BD31-4B8C-83A1-F6EECF244321}">
                <p14:modId xmlns:p14="http://schemas.microsoft.com/office/powerpoint/2010/main" val="317810514"/>
              </p:ext>
            </p:extLst>
          </p:nvPr>
        </p:nvGraphicFramePr>
        <p:xfrm>
          <a:off x="767716" y="3487714"/>
          <a:ext cx="6811008" cy="1758999"/>
        </p:xfrm>
        <a:graphic>
          <a:graphicData uri="http://schemas.openxmlformats.org/presentationml/2006/ole">
            <mc:AlternateContent xmlns:mc="http://schemas.openxmlformats.org/markup-compatibility/2006">
              <mc:Choice xmlns:v="urn:schemas-microsoft-com:vml" Requires="v">
                <p:oleObj spid="_x0000_s50797" name="Equation" r:id="rId4" imgW="4228920" imgH="1091880" progId="Equation.DSMT4">
                  <p:embed/>
                </p:oleObj>
              </mc:Choice>
              <mc:Fallback>
                <p:oleObj name="Equation" r:id="rId4" imgW="4228920" imgH="1091880" progId="Equation.DSMT4">
                  <p:embed/>
                  <p:pic>
                    <p:nvPicPr>
                      <p:cNvPr id="0" name=""/>
                      <p:cNvPicPr/>
                      <p:nvPr/>
                    </p:nvPicPr>
                    <p:blipFill>
                      <a:blip r:embed="rId5"/>
                      <a:stretch>
                        <a:fillRect/>
                      </a:stretch>
                    </p:blipFill>
                    <p:spPr>
                      <a:xfrm>
                        <a:off x="767716" y="3487714"/>
                        <a:ext cx="6811008" cy="175899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Excel Correlation Tool</a:t>
            </a:r>
            <a:endParaRPr sz="3600" b="1" i="0" u="none" strike="noStrike" cap="none" dirty="0">
              <a:solidFill>
                <a:srgbClr val="007FA3"/>
              </a:solidFill>
              <a:latin typeface="+mj-lt"/>
              <a:ea typeface="Arial"/>
              <a:cs typeface="Arial"/>
              <a:sym typeface="Arial"/>
            </a:endParaRPr>
          </a:p>
        </p:txBody>
      </p:sp>
      <p:graphicFrame>
        <p:nvGraphicFramePr>
          <p:cNvPr id="3" name="Object 2" descr="Data is greater than Data analysis is greater than Correlation"/>
          <p:cNvGraphicFramePr>
            <a:graphicFrameLocks noChangeAspect="1"/>
          </p:cNvGraphicFramePr>
          <p:nvPr>
            <p:extLst>
              <p:ext uri="{D42A27DB-BD31-4B8C-83A1-F6EECF244321}">
                <p14:modId xmlns:p14="http://schemas.microsoft.com/office/powerpoint/2010/main" val="2960686237"/>
              </p:ext>
            </p:extLst>
          </p:nvPr>
        </p:nvGraphicFramePr>
        <p:xfrm>
          <a:off x="457200" y="1680009"/>
          <a:ext cx="2958148" cy="270459"/>
        </p:xfrm>
        <a:graphic>
          <a:graphicData uri="http://schemas.openxmlformats.org/presentationml/2006/ole">
            <mc:AlternateContent xmlns:mc="http://schemas.openxmlformats.org/markup-compatibility/2006">
              <mc:Choice xmlns:v="urn:schemas-microsoft-com:vml" Requires="v">
                <p:oleObj spid="_x0000_s51818" name="Equation" r:id="rId4" imgW="2222280" imgH="203040" progId="Equation.DSMT4">
                  <p:embed/>
                </p:oleObj>
              </mc:Choice>
              <mc:Fallback>
                <p:oleObj name="Equation" r:id="rId4" imgW="2222280" imgH="203040" progId="Equation.DSMT4">
                  <p:embed/>
                  <p:pic>
                    <p:nvPicPr>
                      <p:cNvPr id="0" name=""/>
                      <p:cNvPicPr/>
                      <p:nvPr/>
                    </p:nvPicPr>
                    <p:blipFill>
                      <a:blip r:embed="rId5"/>
                      <a:stretch>
                        <a:fillRect/>
                      </a:stretch>
                    </p:blipFill>
                    <p:spPr>
                      <a:xfrm>
                        <a:off x="457200" y="1680009"/>
                        <a:ext cx="2958148" cy="270459"/>
                      </a:xfrm>
                      <a:prstGeom prst="rect">
                        <a:avLst/>
                      </a:prstGeom>
                    </p:spPr>
                  </p:pic>
                </p:oleObj>
              </mc:Fallback>
            </mc:AlternateContent>
          </a:graphicData>
        </a:graphic>
      </p:graphicFrame>
      <p:pic>
        <p:nvPicPr>
          <p:cNvPr id="2" name="Picture 1" descr="A dialog box titled, Correlation has two parts. The first part labelled, Input has an input field box labelled Input Range. Two radio buttons, columns and rows are labelled Grouped by. The radio button, columns is selected. A check box labelled, labels in first row is displayed. The second part labelled output options has three radio buttons. The first button Output range has an input field box. The second button, new worksheet ply has an input field box, and the third radio button is labelled new workbook. The radio button for new worksheet ply is selected. Three buttons, number ok, cancel, and Help are displayed at the bottom of the dialog box. "/>
          <p:cNvPicPr>
            <a:picLocks noChangeAspect="1"/>
          </p:cNvPicPr>
          <p:nvPr/>
        </p:nvPicPr>
        <p:blipFill>
          <a:blip r:embed="rId6"/>
          <a:stretch>
            <a:fillRect/>
          </a:stretch>
        </p:blipFill>
        <p:spPr>
          <a:xfrm>
            <a:off x="3185682" y="2099614"/>
            <a:ext cx="3946116" cy="2532830"/>
          </a:xfrm>
          <a:prstGeom prst="rect">
            <a:avLst/>
          </a:prstGeom>
        </p:spPr>
      </p:pic>
      <p:sp>
        <p:nvSpPr>
          <p:cNvPr id="743" name="Text placeholder 2"/>
          <p:cNvSpPr txBox="1">
            <a:spLocks noGrp="1"/>
          </p:cNvSpPr>
          <p:nvPr>
            <p:ph type="body" idx="2"/>
          </p:nvPr>
        </p:nvSpPr>
        <p:spPr>
          <a:xfrm>
            <a:off x="439466" y="4759086"/>
            <a:ext cx="8229600" cy="1291194"/>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Excel computes the correlation coefficient between all pairs of variables in the </a:t>
            </a:r>
            <a:r>
              <a:rPr lang="en-US" sz="2400" b="0" u="none" strike="noStrike" cap="none" dirty="0">
                <a:solidFill>
                  <a:srgbClr val="000000"/>
                </a:solidFill>
                <a:latin typeface="+mn-lt"/>
                <a:ea typeface="Arial"/>
                <a:cs typeface="Arial"/>
                <a:sym typeface="Arial"/>
              </a:rPr>
              <a:t>Input Range. Input Range </a:t>
            </a:r>
            <a:r>
              <a:rPr lang="en-US" sz="2400" b="0" i="0" u="none" strike="noStrike" cap="none" dirty="0">
                <a:solidFill>
                  <a:srgbClr val="000000"/>
                </a:solidFill>
                <a:latin typeface="+mn-lt"/>
                <a:ea typeface="Arial"/>
                <a:cs typeface="Arial"/>
                <a:sym typeface="Arial"/>
              </a:rPr>
              <a:t>data must be in contiguous columns.</a:t>
            </a:r>
            <a:endParaRPr sz="2400" b="0" i="0" u="none" strike="noStrike" cap="none" dirty="0">
              <a:solidFill>
                <a:srgbClr val="000000"/>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4.35: </a:t>
            </a:r>
            <a:r>
              <a:rPr lang="en-US" sz="3600" b="1" i="0" u="none" strike="noStrike" cap="none" dirty="0">
                <a:solidFill>
                  <a:srgbClr val="007FA3"/>
                </a:solidFill>
                <a:latin typeface="+mj-lt"/>
                <a:ea typeface="Arial"/>
                <a:cs typeface="Arial"/>
                <a:sym typeface="Arial"/>
              </a:rPr>
              <a:t>Using the Correlation Tool</a:t>
            </a:r>
            <a:endParaRPr sz="3600" b="1" i="0" u="none" strike="noStrike" cap="none" dirty="0">
              <a:solidFill>
                <a:srgbClr val="007FA3"/>
              </a:solidFill>
              <a:latin typeface="+mj-lt"/>
              <a:ea typeface="Arial"/>
              <a:cs typeface="Arial"/>
              <a:sym typeface="Arial"/>
            </a:endParaRPr>
          </a:p>
        </p:txBody>
      </p:sp>
      <p:sp>
        <p:nvSpPr>
          <p:cNvPr id="749" name="Text placeholder 2"/>
          <p:cNvSpPr txBox="1">
            <a:spLocks noGrp="1"/>
          </p:cNvSpPr>
          <p:nvPr>
            <p:ph type="body" idx="1"/>
          </p:nvPr>
        </p:nvSpPr>
        <p:spPr>
          <a:xfrm>
            <a:off x="457200" y="1600200"/>
            <a:ext cx="4419600" cy="487679"/>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Colleges and Universities data</a:t>
            </a:r>
            <a:endParaRPr sz="2000" b="0" i="0" u="none" strike="noStrike" cap="none" dirty="0">
              <a:solidFill>
                <a:srgbClr val="000000"/>
              </a:solidFill>
              <a:latin typeface="+mn-lt"/>
              <a:ea typeface="Arial"/>
              <a:cs typeface="Arial"/>
              <a:sym typeface="Arial"/>
            </a:endParaRPr>
          </a:p>
        </p:txBody>
      </p:sp>
      <p:pic>
        <p:nvPicPr>
          <p:cNvPr id="2" name="Picture 1" descr="An Excel sheet with a table. The table has five rows and six columns. The columns have the following headings from left to right. Blank, Median SAT, Acceptance Rate, Expenditures per Student, Top 10% H S, Graduation %. The row entries are as follows. Row 1. Median SAT, 1, Blank, Blank, Blank, Blank. Row 2. Acceptance Rate, Negative 0.601901959, 1, Blank, Blank, Blank. Row 3. Expenditures per student, 0.572741729, Negative 0.284254415, 1, Blank, Blank. Row 4. Top 10% H S, 0.503467995, Negative 0.609720972, 0.505782049, 1, Blank. Row 5. Graduation %, 0.564146827, Negative 0.55037751, 0.042503514, 0.138612667, 1."/>
          <p:cNvPicPr>
            <a:picLocks noChangeAspect="1"/>
          </p:cNvPicPr>
          <p:nvPr/>
        </p:nvPicPr>
        <p:blipFill>
          <a:blip r:embed="rId3"/>
          <a:stretch>
            <a:fillRect/>
          </a:stretch>
        </p:blipFill>
        <p:spPr>
          <a:xfrm>
            <a:off x="1507704" y="2212082"/>
            <a:ext cx="6128591" cy="1177166"/>
          </a:xfrm>
          <a:prstGeom prst="rect">
            <a:avLst/>
          </a:prstGeom>
        </p:spPr>
      </p:pic>
      <p:sp>
        <p:nvSpPr>
          <p:cNvPr id="751" name="Text placeholder 3"/>
          <p:cNvSpPr txBox="1">
            <a:spLocks noGrp="1"/>
          </p:cNvSpPr>
          <p:nvPr>
            <p:ph type="body" idx="2"/>
          </p:nvPr>
        </p:nvSpPr>
        <p:spPr>
          <a:xfrm>
            <a:off x="457200" y="3566748"/>
            <a:ext cx="8229600" cy="2675792"/>
          </a:xfrm>
          <a:prstGeom prst="rect">
            <a:avLst/>
          </a:prstGeom>
          <a:noFill/>
          <a:ln>
            <a:noFill/>
          </a:ln>
        </p:spPr>
        <p:txBody>
          <a:bodyPr spcFirstLastPara="1" wrap="square" lIns="0" tIns="0" rIns="0" bIns="0" anchor="t" anchorCtr="0">
            <a:noAutofit/>
          </a:bodyPr>
          <a:lstStyle/>
          <a:p>
            <a:pPr marL="741553" marR="0" lvl="1" indent="-284353" algn="l" rtl="0">
              <a:spcAft>
                <a:spcPts val="0"/>
              </a:spcAft>
              <a:buClr>
                <a:srgbClr val="007FA3"/>
              </a:buClr>
              <a:buSzPts val="2000"/>
              <a:buFont typeface="Arial"/>
              <a:buChar char="–"/>
            </a:pPr>
            <a:r>
              <a:rPr lang="en-US" sz="2000" b="0" i="0" u="none" strike="noStrike" cap="none" dirty="0">
                <a:solidFill>
                  <a:srgbClr val="000000"/>
                </a:solidFill>
                <a:latin typeface="+mn-lt"/>
                <a:sym typeface="Arial"/>
              </a:rPr>
              <a:t>Moderate negative correlation between acceptance rate and graduation rate, indicating that schools with lower acceptance rates have higher graduation rates.</a:t>
            </a:r>
            <a:endParaRPr sz="2000" dirty="0">
              <a:latin typeface="+mn-lt"/>
            </a:endParaRPr>
          </a:p>
          <a:p>
            <a:pPr marL="741553" marR="0" lvl="1" indent="-284353" algn="l" rtl="0">
              <a:spcAft>
                <a:spcPts val="0"/>
              </a:spcAft>
              <a:buClr>
                <a:srgbClr val="007FA3"/>
              </a:buClr>
              <a:buSzPts val="2000"/>
              <a:buFont typeface="Arial"/>
              <a:buChar char="–"/>
            </a:pPr>
            <a:r>
              <a:rPr lang="en-US" sz="2000" b="0" i="0" u="none" strike="noStrike" cap="none" dirty="0">
                <a:solidFill>
                  <a:srgbClr val="000000"/>
                </a:solidFill>
                <a:latin typeface="+mn-lt"/>
                <a:sym typeface="Arial"/>
              </a:rPr>
              <a:t>Acceptance rate is also negatively correlated with the median S</a:t>
            </a:r>
            <a:r>
              <a:rPr lang="en-US" sz="100" b="0" i="0" u="none" strike="noStrike" cap="none" dirty="0">
                <a:solidFill>
                  <a:srgbClr val="000000"/>
                </a:solidFill>
                <a:latin typeface="+mn-lt"/>
                <a:sym typeface="Arial"/>
              </a:rPr>
              <a:t> </a:t>
            </a:r>
            <a:r>
              <a:rPr lang="en-US" sz="2000" b="0" i="0" u="none" strike="noStrike" cap="none" dirty="0">
                <a:solidFill>
                  <a:srgbClr val="000000"/>
                </a:solidFill>
                <a:latin typeface="+mn-lt"/>
                <a:sym typeface="Arial"/>
              </a:rPr>
              <a:t>A</a:t>
            </a:r>
            <a:r>
              <a:rPr lang="en-US" sz="100" b="0" i="0" u="none" strike="noStrike" cap="none" dirty="0">
                <a:solidFill>
                  <a:srgbClr val="000000"/>
                </a:solidFill>
                <a:latin typeface="+mn-lt"/>
                <a:sym typeface="Arial"/>
              </a:rPr>
              <a:t> </a:t>
            </a:r>
            <a:r>
              <a:rPr lang="en-US" sz="2000" b="0" i="0" u="none" strike="noStrike" cap="none" dirty="0">
                <a:solidFill>
                  <a:srgbClr val="000000"/>
                </a:solidFill>
                <a:latin typeface="+mn-lt"/>
                <a:sym typeface="Arial"/>
              </a:rPr>
              <a:t>T and Top 10% H</a:t>
            </a:r>
            <a:r>
              <a:rPr lang="en-US" sz="100" b="0" i="0" u="none" strike="noStrike" cap="none" dirty="0">
                <a:solidFill>
                  <a:srgbClr val="000000"/>
                </a:solidFill>
                <a:latin typeface="+mn-lt"/>
                <a:sym typeface="Arial"/>
              </a:rPr>
              <a:t> </a:t>
            </a:r>
            <a:r>
              <a:rPr lang="en-US" sz="2000" b="0" i="0" u="none" strike="noStrike" cap="none" dirty="0">
                <a:solidFill>
                  <a:srgbClr val="000000"/>
                </a:solidFill>
                <a:latin typeface="+mn-lt"/>
                <a:sym typeface="Arial"/>
              </a:rPr>
              <a:t>S, suggesting that schools with lower acceptance rates have higher student profiles.</a:t>
            </a:r>
            <a:endParaRPr sz="2000" dirty="0">
              <a:latin typeface="+mn-lt"/>
            </a:endParaRPr>
          </a:p>
          <a:p>
            <a:pPr marL="741553" marR="0" lvl="1" indent="-284353" algn="l" rtl="0">
              <a:spcAft>
                <a:spcPts val="0"/>
              </a:spcAft>
              <a:buClr>
                <a:srgbClr val="007FA3"/>
              </a:buClr>
              <a:buSzPts val="2000"/>
              <a:buFont typeface="Arial"/>
              <a:buChar char="–"/>
            </a:pPr>
            <a:r>
              <a:rPr lang="en-US" sz="2000" b="0" i="0" u="none" strike="noStrike" cap="none" dirty="0">
                <a:solidFill>
                  <a:srgbClr val="000000"/>
                </a:solidFill>
                <a:latin typeface="+mn-lt"/>
                <a:sym typeface="Arial"/>
              </a:rPr>
              <a:t>The correlations with Expenditures/Student suggest that schools with higher student profiles spend more money per student.</a:t>
            </a:r>
            <a:endParaRPr sz="2000" b="0" i="0"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Identifying </a:t>
            </a:r>
            <a:r>
              <a:rPr lang="en-US" sz="3600" b="1" i="0" u="none" strike="noStrike" cap="none" dirty="0" smtClean="0">
                <a:solidFill>
                  <a:srgbClr val="007FA3"/>
                </a:solidFill>
                <a:latin typeface="+mj-lt"/>
                <a:ea typeface="Arial"/>
                <a:cs typeface="Arial"/>
                <a:sym typeface="Arial"/>
              </a:rPr>
              <a:t>Outliers</a:t>
            </a:r>
            <a:endParaRPr sz="3600" b="1" i="0" u="none" strike="noStrike" cap="none" dirty="0">
              <a:solidFill>
                <a:srgbClr val="007FA3"/>
              </a:solidFill>
              <a:latin typeface="+mj-lt"/>
              <a:ea typeface="Arial"/>
              <a:cs typeface="Arial"/>
              <a:sym typeface="Arial"/>
            </a:endParaRPr>
          </a:p>
        </p:txBody>
      </p:sp>
      <p:sp>
        <p:nvSpPr>
          <p:cNvPr id="757" name="Text placeholder 2"/>
          <p:cNvSpPr txBox="1">
            <a:spLocks noGrp="1"/>
          </p:cNvSpPr>
          <p:nvPr>
            <p:ph type="body" idx="1"/>
          </p:nvPr>
        </p:nvSpPr>
        <p:spPr>
          <a:xfrm>
            <a:off x="457200" y="1600201"/>
            <a:ext cx="8229600" cy="2012896"/>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There is no standard definition of what constitutes an outlier</a:t>
            </a:r>
            <a:r>
              <a:rPr lang="en-US" sz="2400" b="0" i="0" u="none" strike="noStrike" cap="none" dirty="0" smtClean="0">
                <a:solidFill>
                  <a:srgbClr val="000000"/>
                </a:solidFill>
                <a:latin typeface="+mn-lt"/>
                <a:sym typeface="Arial"/>
              </a:rPr>
              <a:t>.	</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Some typical rules of thumb:</a:t>
            </a:r>
            <a:endParaRPr sz="2400" dirty="0">
              <a:latin typeface="+mn-lt"/>
            </a:endParaRPr>
          </a:p>
          <a:p>
            <a:pPr marL="741553" marR="0" lvl="1" indent="-284353" algn="l" rtl="0">
              <a:spcBef>
                <a:spcPts val="600"/>
              </a:spcBef>
              <a:spcAft>
                <a:spcPts val="0"/>
              </a:spcAft>
              <a:buClr>
                <a:srgbClr val="007FA3"/>
              </a:buClr>
              <a:buSzPts val="2400"/>
              <a:buFont typeface="Arial"/>
              <a:buChar char="–"/>
            </a:pPr>
            <a:r>
              <a:rPr lang="en-US" sz="2400" b="0" i="1" u="none" strike="noStrike" cap="none" dirty="0">
                <a:solidFill>
                  <a:srgbClr val="000000"/>
                </a:solidFill>
                <a:latin typeface="+mn-lt"/>
                <a:sym typeface="Arial"/>
              </a:rPr>
              <a:t>z-</a:t>
            </a:r>
            <a:r>
              <a:rPr lang="en-US" sz="2400" b="0" i="0" u="none" strike="noStrike" cap="none" dirty="0">
                <a:solidFill>
                  <a:srgbClr val="000000"/>
                </a:solidFill>
                <a:latin typeface="+mn-lt"/>
                <a:sym typeface="Arial"/>
              </a:rPr>
              <a:t>scores greater than +3 or less than −3</a:t>
            </a:r>
            <a:endParaRPr sz="2400" b="0" i="0" u="none" strike="noStrike" cap="none" dirty="0">
              <a:solidFill>
                <a:srgbClr val="000000"/>
              </a:solidFill>
              <a:latin typeface="+mn-lt"/>
              <a:sym typeface="Arial"/>
            </a:endParaRPr>
          </a:p>
        </p:txBody>
      </p:sp>
      <p:sp>
        <p:nvSpPr>
          <p:cNvPr id="758" name="Text placeholder 3"/>
          <p:cNvSpPr txBox="1">
            <a:spLocks noGrp="1"/>
          </p:cNvSpPr>
          <p:nvPr>
            <p:ph type="body" idx="2"/>
          </p:nvPr>
        </p:nvSpPr>
        <p:spPr>
          <a:xfrm>
            <a:off x="459729" y="3703549"/>
            <a:ext cx="3167709" cy="372980"/>
          </a:xfrm>
          <a:prstGeom prst="rect">
            <a:avLst/>
          </a:prstGeom>
          <a:noFill/>
          <a:ln>
            <a:noFill/>
          </a:ln>
        </p:spPr>
        <p:txBody>
          <a:bodyPr spcFirstLastPara="1" wrap="square" lIns="0" tIns="0" rIns="0" bIns="0" anchor="b" anchorCtr="0">
            <a:noAutofit/>
          </a:bodyPr>
          <a:lstStyle/>
          <a:p>
            <a:pPr marL="742950" marR="0" lvl="1" indent="-285750" algn="l" rtl="0">
              <a:spcAft>
                <a:spcPts val="0"/>
              </a:spcAft>
              <a:buClr>
                <a:srgbClr val="007FA3"/>
              </a:buClr>
              <a:buSzPct val="100000"/>
              <a:buFont typeface="Arial"/>
              <a:buChar char="–"/>
            </a:pPr>
            <a:r>
              <a:rPr lang="en-US" sz="2400" b="0" i="0" u="none" strike="noStrike" cap="none" dirty="0" smtClean="0">
                <a:solidFill>
                  <a:srgbClr val="000000"/>
                </a:solidFill>
                <a:latin typeface="+mn-lt"/>
                <a:ea typeface="Arial"/>
                <a:cs typeface="Arial"/>
                <a:sym typeface="Arial"/>
              </a:rPr>
              <a:t>Values more </a:t>
            </a:r>
            <a:r>
              <a:rPr lang="en-US" sz="2400" b="0" i="0" u="none" strike="noStrike" cap="none" dirty="0">
                <a:solidFill>
                  <a:srgbClr val="000000"/>
                </a:solidFill>
                <a:latin typeface="+mn-lt"/>
                <a:ea typeface="Arial"/>
                <a:cs typeface="Arial"/>
                <a:sym typeface="Arial"/>
              </a:rPr>
              <a:t>than</a:t>
            </a:r>
            <a:endParaRPr sz="2400" b="0" i="0" u="none" strike="noStrike" cap="none" dirty="0">
              <a:solidFill>
                <a:schemeClr val="dk1"/>
              </a:solidFill>
              <a:latin typeface="+mn-lt"/>
              <a:ea typeface="Arial"/>
              <a:cs typeface="Arial"/>
              <a:sym typeface="Arial"/>
            </a:endParaRPr>
          </a:p>
        </p:txBody>
      </p:sp>
      <p:graphicFrame>
        <p:nvGraphicFramePr>
          <p:cNvPr id="2" name="Object 1" descr="3 asterisk I Q R"/>
          <p:cNvGraphicFramePr>
            <a:graphicFrameLocks noChangeAspect="1"/>
          </p:cNvGraphicFramePr>
          <p:nvPr>
            <p:extLst>
              <p:ext uri="{D42A27DB-BD31-4B8C-83A1-F6EECF244321}">
                <p14:modId xmlns:p14="http://schemas.microsoft.com/office/powerpoint/2010/main" val="3020401392"/>
              </p:ext>
            </p:extLst>
          </p:nvPr>
        </p:nvGraphicFramePr>
        <p:xfrm>
          <a:off x="3797057" y="3790322"/>
          <a:ext cx="642341" cy="236652"/>
        </p:xfrm>
        <a:graphic>
          <a:graphicData uri="http://schemas.openxmlformats.org/presentationml/2006/ole">
            <mc:AlternateContent xmlns:mc="http://schemas.openxmlformats.org/markup-compatibility/2006">
              <mc:Choice xmlns:v="urn:schemas-microsoft-com:vml" Requires="v">
                <p:oleObj spid="_x0000_s99871" name="Equation" r:id="rId4" imgW="482400" imgH="177480" progId="Equation.DSMT4">
                  <p:embed/>
                </p:oleObj>
              </mc:Choice>
              <mc:Fallback>
                <p:oleObj name="Equation" r:id="rId4" imgW="482400" imgH="177480" progId="Equation.DSMT4">
                  <p:embed/>
                  <p:pic>
                    <p:nvPicPr>
                      <p:cNvPr id="0" name=""/>
                      <p:cNvPicPr/>
                      <p:nvPr/>
                    </p:nvPicPr>
                    <p:blipFill>
                      <a:blip r:embed="rId5"/>
                      <a:stretch>
                        <a:fillRect/>
                      </a:stretch>
                    </p:blipFill>
                    <p:spPr>
                      <a:xfrm>
                        <a:off x="3797057" y="3790322"/>
                        <a:ext cx="642341" cy="236652"/>
                      </a:xfrm>
                      <a:prstGeom prst="rect">
                        <a:avLst/>
                      </a:prstGeom>
                    </p:spPr>
                  </p:pic>
                </p:oleObj>
              </mc:Fallback>
            </mc:AlternateContent>
          </a:graphicData>
        </a:graphic>
      </p:graphicFrame>
      <p:sp>
        <p:nvSpPr>
          <p:cNvPr id="760" name="Text placeholder 4"/>
          <p:cNvSpPr txBox="1">
            <a:spLocks noGrp="1"/>
          </p:cNvSpPr>
          <p:nvPr>
            <p:ph type="body" idx="3"/>
          </p:nvPr>
        </p:nvSpPr>
        <p:spPr>
          <a:xfrm>
            <a:off x="4610040" y="3726868"/>
            <a:ext cx="1676400" cy="381000"/>
          </a:xfrm>
          <a:prstGeom prst="rect">
            <a:avLst/>
          </a:prstGeom>
          <a:noFill/>
          <a:ln>
            <a:noFill/>
          </a:ln>
        </p:spPr>
        <p:txBody>
          <a:bodyPr spcFirstLastPara="1" wrap="square" lIns="0" tIns="0" rIns="0" bIns="0" anchor="t" anchorCtr="0">
            <a:noAutofit/>
          </a:bodyPr>
          <a:lstStyle/>
          <a:p>
            <a:pPr marL="0" lvl="1" indent="0">
              <a:spcBef>
                <a:spcPts val="0"/>
              </a:spcBef>
              <a:buSzPts val="2300"/>
              <a:buNone/>
            </a:pPr>
            <a:r>
              <a:rPr lang="en-US" sz="2400" dirty="0">
                <a:solidFill>
                  <a:srgbClr val="000000"/>
                </a:solidFill>
              </a:rPr>
              <a:t>to the left </a:t>
            </a:r>
            <a:r>
              <a:rPr lang="en-US" sz="2400" dirty="0" smtClean="0">
                <a:solidFill>
                  <a:srgbClr val="000000"/>
                </a:solidFill>
              </a:rPr>
              <a:t>of</a:t>
            </a:r>
            <a:endParaRPr lang="en-US" sz="2400" baseline="-25000" dirty="0">
              <a:solidFill>
                <a:srgbClr val="000000"/>
              </a:solidFill>
            </a:endParaRPr>
          </a:p>
        </p:txBody>
      </p:sp>
      <p:graphicFrame>
        <p:nvGraphicFramePr>
          <p:cNvPr id="4" name="Object 3" descr="Q sub 1"/>
          <p:cNvGraphicFramePr>
            <a:graphicFrameLocks noChangeAspect="1"/>
          </p:cNvGraphicFramePr>
          <p:nvPr>
            <p:extLst>
              <p:ext uri="{D42A27DB-BD31-4B8C-83A1-F6EECF244321}">
                <p14:modId xmlns:p14="http://schemas.microsoft.com/office/powerpoint/2010/main" val="3546696392"/>
              </p:ext>
            </p:extLst>
          </p:nvPr>
        </p:nvGraphicFramePr>
        <p:xfrm>
          <a:off x="6445803" y="3744528"/>
          <a:ext cx="236652" cy="304267"/>
        </p:xfrm>
        <a:graphic>
          <a:graphicData uri="http://schemas.openxmlformats.org/presentationml/2006/ole">
            <mc:AlternateContent xmlns:mc="http://schemas.openxmlformats.org/markup-compatibility/2006">
              <mc:Choice xmlns:v="urn:schemas-microsoft-com:vml" Requires="v">
                <p:oleObj spid="_x0000_s99872" name="Equation" r:id="rId6" imgW="177480" imgH="228600" progId="Equation.DSMT4">
                  <p:embed/>
                </p:oleObj>
              </mc:Choice>
              <mc:Fallback>
                <p:oleObj name="Equation" r:id="rId6" imgW="177480" imgH="228600" progId="Equation.DSMT4">
                  <p:embed/>
                  <p:pic>
                    <p:nvPicPr>
                      <p:cNvPr id="0" name=""/>
                      <p:cNvPicPr/>
                      <p:nvPr/>
                    </p:nvPicPr>
                    <p:blipFill>
                      <a:blip r:embed="rId7"/>
                      <a:stretch>
                        <a:fillRect/>
                      </a:stretch>
                    </p:blipFill>
                    <p:spPr>
                      <a:xfrm>
                        <a:off x="6445803" y="3744528"/>
                        <a:ext cx="236652" cy="304267"/>
                      </a:xfrm>
                      <a:prstGeom prst="rect">
                        <a:avLst/>
                      </a:prstGeom>
                    </p:spPr>
                  </p:pic>
                </p:oleObj>
              </mc:Fallback>
            </mc:AlternateContent>
          </a:graphicData>
        </a:graphic>
      </p:graphicFrame>
      <p:sp>
        <p:nvSpPr>
          <p:cNvPr id="762" name="Text placeholder 5"/>
          <p:cNvSpPr txBox="1">
            <a:spLocks noGrp="1"/>
          </p:cNvSpPr>
          <p:nvPr>
            <p:ph type="body" idx="4"/>
          </p:nvPr>
        </p:nvSpPr>
        <p:spPr>
          <a:xfrm>
            <a:off x="6873901" y="3705023"/>
            <a:ext cx="1317811" cy="355656"/>
          </a:xfrm>
          <a:prstGeom prst="rect">
            <a:avLst/>
          </a:prstGeom>
          <a:noFill/>
          <a:ln>
            <a:noFill/>
          </a:ln>
        </p:spPr>
        <p:txBody>
          <a:bodyPr spcFirstLastPara="1" wrap="square" lIns="0" tIns="0" rIns="0" bIns="0" anchor="t" anchorCtr="0">
            <a:noAutofit/>
          </a:bodyPr>
          <a:lstStyle/>
          <a:p>
            <a:pPr marL="0" lvl="1" indent="0">
              <a:spcBef>
                <a:spcPts val="0"/>
              </a:spcBef>
              <a:buSzPts val="2300"/>
              <a:buNone/>
            </a:pPr>
            <a:r>
              <a:rPr lang="en-US" sz="2400" dirty="0">
                <a:solidFill>
                  <a:srgbClr val="000000"/>
                </a:solidFill>
              </a:rPr>
              <a:t>or right </a:t>
            </a:r>
            <a:r>
              <a:rPr lang="en-US" sz="2400" dirty="0" smtClean="0">
                <a:solidFill>
                  <a:srgbClr val="000000"/>
                </a:solidFill>
              </a:rPr>
              <a:t>of</a:t>
            </a:r>
            <a:endParaRPr lang="en-US" sz="2400" baseline="-25000" dirty="0">
              <a:solidFill>
                <a:srgbClr val="000000"/>
              </a:solidFill>
            </a:endParaRPr>
          </a:p>
        </p:txBody>
      </p:sp>
      <p:graphicFrame>
        <p:nvGraphicFramePr>
          <p:cNvPr id="5" name="Object 4" descr="Q sub 3 left paranthesis extreme outliers right paranthesis"/>
          <p:cNvGraphicFramePr>
            <a:graphicFrameLocks noChangeAspect="1"/>
          </p:cNvGraphicFramePr>
          <p:nvPr>
            <p:extLst>
              <p:ext uri="{D42A27DB-BD31-4B8C-83A1-F6EECF244321}">
                <p14:modId xmlns:p14="http://schemas.microsoft.com/office/powerpoint/2010/main" val="3129727960"/>
              </p:ext>
            </p:extLst>
          </p:nvPr>
        </p:nvGraphicFramePr>
        <p:xfrm>
          <a:off x="1116075" y="4175838"/>
          <a:ext cx="2123440" cy="333533"/>
        </p:xfrm>
        <a:graphic>
          <a:graphicData uri="http://schemas.openxmlformats.org/presentationml/2006/ole">
            <mc:AlternateContent xmlns:mc="http://schemas.openxmlformats.org/markup-compatibility/2006">
              <mc:Choice xmlns:v="urn:schemas-microsoft-com:vml" Requires="v">
                <p:oleObj spid="_x0000_s99873" name="Equation" r:id="rId8" imgW="1447560" imgH="228600" progId="Equation.DSMT4">
                  <p:embed/>
                </p:oleObj>
              </mc:Choice>
              <mc:Fallback>
                <p:oleObj name="Equation" r:id="rId8" imgW="1447560" imgH="228600" progId="Equation.DSMT4">
                  <p:embed/>
                  <p:pic>
                    <p:nvPicPr>
                      <p:cNvPr id="0" name=""/>
                      <p:cNvPicPr/>
                      <p:nvPr/>
                    </p:nvPicPr>
                    <p:blipFill>
                      <a:blip r:embed="rId9"/>
                      <a:stretch>
                        <a:fillRect/>
                      </a:stretch>
                    </p:blipFill>
                    <p:spPr>
                      <a:xfrm>
                        <a:off x="1116075" y="4175838"/>
                        <a:ext cx="2123440" cy="333533"/>
                      </a:xfrm>
                      <a:prstGeom prst="rect">
                        <a:avLst/>
                      </a:prstGeom>
                    </p:spPr>
                  </p:pic>
                </p:oleObj>
              </mc:Fallback>
            </mc:AlternateContent>
          </a:graphicData>
        </a:graphic>
      </p:graphicFrame>
      <p:sp>
        <p:nvSpPr>
          <p:cNvPr id="764" name="Text placeholder 6"/>
          <p:cNvSpPr txBox="1">
            <a:spLocks noGrp="1"/>
          </p:cNvSpPr>
          <p:nvPr>
            <p:ph type="body" idx="5"/>
          </p:nvPr>
        </p:nvSpPr>
        <p:spPr>
          <a:xfrm>
            <a:off x="457201" y="4628392"/>
            <a:ext cx="2919984" cy="440376"/>
          </a:xfrm>
          <a:prstGeom prst="rect">
            <a:avLst/>
          </a:prstGeom>
          <a:noFill/>
          <a:ln>
            <a:noFill/>
          </a:ln>
        </p:spPr>
        <p:txBody>
          <a:bodyPr spcFirstLastPara="1" wrap="square" lIns="0" tIns="0" rIns="0" bIns="0" anchor="b" anchorCtr="0">
            <a:noAutofit/>
          </a:bodyPr>
          <a:lstStyle/>
          <a:p>
            <a:pPr marL="742950" marR="0" lvl="1" indent="-285750" algn="l" rtl="0">
              <a:spcAft>
                <a:spcPts val="0"/>
              </a:spcAft>
              <a:buClr>
                <a:srgbClr val="007FA3"/>
              </a:buClr>
              <a:buSzPct val="100000"/>
              <a:buFont typeface="Arial"/>
              <a:buChar char="–"/>
            </a:pPr>
            <a:r>
              <a:rPr lang="en-US" sz="2400" b="0" i="0" u="none" strike="noStrike" cap="none" dirty="0" smtClean="0">
                <a:solidFill>
                  <a:srgbClr val="000000"/>
                </a:solidFill>
                <a:latin typeface="+mn-lt"/>
                <a:ea typeface="Arial"/>
                <a:cs typeface="Arial"/>
                <a:sym typeface="Arial"/>
              </a:rPr>
              <a:t>Values between</a:t>
            </a:r>
            <a:endParaRPr sz="2400" b="0" i="0" u="none" strike="noStrike" cap="none" dirty="0">
              <a:solidFill>
                <a:schemeClr val="dk1"/>
              </a:solidFill>
              <a:latin typeface="+mn-lt"/>
              <a:ea typeface="Arial"/>
              <a:cs typeface="Arial"/>
              <a:sym typeface="Arial"/>
            </a:endParaRPr>
          </a:p>
        </p:txBody>
      </p:sp>
      <p:graphicFrame>
        <p:nvGraphicFramePr>
          <p:cNvPr id="6" name="Object 5" descr="1.5 asterisk I Q R and 3 asterisk I Q R"/>
          <p:cNvGraphicFramePr>
            <a:graphicFrameLocks noChangeAspect="1"/>
          </p:cNvGraphicFramePr>
          <p:nvPr>
            <p:extLst>
              <p:ext uri="{D42A27DB-BD31-4B8C-83A1-F6EECF244321}">
                <p14:modId xmlns:p14="http://schemas.microsoft.com/office/powerpoint/2010/main" val="3868629294"/>
              </p:ext>
            </p:extLst>
          </p:nvPr>
        </p:nvGraphicFramePr>
        <p:xfrm>
          <a:off x="3608683" y="4781848"/>
          <a:ext cx="2168525" cy="287338"/>
        </p:xfrm>
        <a:graphic>
          <a:graphicData uri="http://schemas.openxmlformats.org/presentationml/2006/ole">
            <mc:AlternateContent xmlns:mc="http://schemas.openxmlformats.org/markup-compatibility/2006">
              <mc:Choice xmlns:v="urn:schemas-microsoft-com:vml" Requires="v">
                <p:oleObj spid="_x0000_s99874" name="Equation" r:id="rId10" imgW="1346040" imgH="177480" progId="Equation.DSMT4">
                  <p:embed/>
                </p:oleObj>
              </mc:Choice>
              <mc:Fallback>
                <p:oleObj name="Equation" r:id="rId10" imgW="1346040" imgH="177480" progId="Equation.DSMT4">
                  <p:embed/>
                  <p:pic>
                    <p:nvPicPr>
                      <p:cNvPr id="0" name=""/>
                      <p:cNvPicPr/>
                      <p:nvPr/>
                    </p:nvPicPr>
                    <p:blipFill>
                      <a:blip r:embed="rId11"/>
                      <a:stretch>
                        <a:fillRect/>
                      </a:stretch>
                    </p:blipFill>
                    <p:spPr>
                      <a:xfrm>
                        <a:off x="3608683" y="4781848"/>
                        <a:ext cx="2168525" cy="287338"/>
                      </a:xfrm>
                      <a:prstGeom prst="rect">
                        <a:avLst/>
                      </a:prstGeom>
                    </p:spPr>
                  </p:pic>
                </p:oleObj>
              </mc:Fallback>
            </mc:AlternateContent>
          </a:graphicData>
        </a:graphic>
      </p:graphicFrame>
      <p:sp>
        <p:nvSpPr>
          <p:cNvPr id="766" name="Text placeholder 7"/>
          <p:cNvSpPr txBox="1">
            <a:spLocks noGrp="1"/>
          </p:cNvSpPr>
          <p:nvPr>
            <p:ph type="body" idx="6"/>
          </p:nvPr>
        </p:nvSpPr>
        <p:spPr>
          <a:xfrm>
            <a:off x="5987099" y="4728030"/>
            <a:ext cx="1604682" cy="395125"/>
          </a:xfrm>
          <a:prstGeom prst="rect">
            <a:avLst/>
          </a:prstGeom>
          <a:noFill/>
          <a:ln>
            <a:noFill/>
          </a:ln>
        </p:spPr>
        <p:txBody>
          <a:bodyPr spcFirstLastPara="1" wrap="square" lIns="0" tIns="0" rIns="0" bIns="0" anchor="t" anchorCtr="0">
            <a:noAutofit/>
          </a:bodyPr>
          <a:lstStyle/>
          <a:p>
            <a:pPr marL="0" lvl="1" indent="0">
              <a:spcBef>
                <a:spcPts val="0"/>
              </a:spcBef>
              <a:buSzPts val="2300"/>
              <a:buNone/>
            </a:pPr>
            <a:r>
              <a:rPr lang="en-US" sz="2400" dirty="0">
                <a:solidFill>
                  <a:srgbClr val="000000"/>
                </a:solidFill>
              </a:rPr>
              <a:t>to the left </a:t>
            </a:r>
            <a:r>
              <a:rPr lang="en-US" sz="2400" dirty="0" smtClean="0">
                <a:solidFill>
                  <a:srgbClr val="000000"/>
                </a:solidFill>
              </a:rPr>
              <a:t>of</a:t>
            </a:r>
            <a:endParaRPr lang="en-US" sz="2400" dirty="0"/>
          </a:p>
        </p:txBody>
      </p:sp>
      <p:graphicFrame>
        <p:nvGraphicFramePr>
          <p:cNvPr id="7" name="Object 6" descr="Q sub 1"/>
          <p:cNvGraphicFramePr>
            <a:graphicFrameLocks noChangeAspect="1"/>
          </p:cNvGraphicFramePr>
          <p:nvPr>
            <p:extLst>
              <p:ext uri="{D42A27DB-BD31-4B8C-83A1-F6EECF244321}">
                <p14:modId xmlns:p14="http://schemas.microsoft.com/office/powerpoint/2010/main" val="1580358403"/>
              </p:ext>
            </p:extLst>
          </p:nvPr>
        </p:nvGraphicFramePr>
        <p:xfrm>
          <a:off x="1249317" y="5221183"/>
          <a:ext cx="286349" cy="368163"/>
        </p:xfrm>
        <a:graphic>
          <a:graphicData uri="http://schemas.openxmlformats.org/presentationml/2006/ole">
            <mc:AlternateContent xmlns:mc="http://schemas.openxmlformats.org/markup-compatibility/2006">
              <mc:Choice xmlns:v="urn:schemas-microsoft-com:vml" Requires="v">
                <p:oleObj spid="_x0000_s99875" name="Equation" r:id="rId12" imgW="177480" imgH="228600" progId="Equation.DSMT4">
                  <p:embed/>
                </p:oleObj>
              </mc:Choice>
              <mc:Fallback>
                <p:oleObj name="Equation" r:id="rId12" imgW="177480" imgH="228600" progId="Equation.DSMT4">
                  <p:embed/>
                  <p:pic>
                    <p:nvPicPr>
                      <p:cNvPr id="0" name=""/>
                      <p:cNvPicPr/>
                      <p:nvPr/>
                    </p:nvPicPr>
                    <p:blipFill>
                      <a:blip r:embed="rId13"/>
                      <a:stretch>
                        <a:fillRect/>
                      </a:stretch>
                    </p:blipFill>
                    <p:spPr>
                      <a:xfrm>
                        <a:off x="1249317" y="5221183"/>
                        <a:ext cx="286349" cy="368163"/>
                      </a:xfrm>
                      <a:prstGeom prst="rect">
                        <a:avLst/>
                      </a:prstGeom>
                    </p:spPr>
                  </p:pic>
                </p:oleObj>
              </mc:Fallback>
            </mc:AlternateContent>
          </a:graphicData>
        </a:graphic>
      </p:graphicFrame>
      <p:sp>
        <p:nvSpPr>
          <p:cNvPr id="768" name="Text placeholder 8"/>
          <p:cNvSpPr txBox="1">
            <a:spLocks noGrp="1"/>
          </p:cNvSpPr>
          <p:nvPr>
            <p:ph type="body" idx="7"/>
          </p:nvPr>
        </p:nvSpPr>
        <p:spPr>
          <a:xfrm>
            <a:off x="1766042" y="5200785"/>
            <a:ext cx="1299882" cy="395125"/>
          </a:xfrm>
          <a:prstGeom prst="rect">
            <a:avLst/>
          </a:prstGeom>
          <a:noFill/>
          <a:ln>
            <a:noFill/>
          </a:ln>
        </p:spPr>
        <p:txBody>
          <a:bodyPr spcFirstLastPara="1" wrap="square" lIns="0" tIns="0" rIns="0" bIns="0" anchor="t" anchorCtr="0">
            <a:noAutofit/>
          </a:bodyPr>
          <a:lstStyle/>
          <a:p>
            <a:pPr marL="0" lvl="1" indent="0">
              <a:spcBef>
                <a:spcPts val="0"/>
              </a:spcBef>
              <a:buSzPts val="2300"/>
              <a:buNone/>
            </a:pPr>
            <a:r>
              <a:rPr lang="en-US" sz="2400" dirty="0">
                <a:solidFill>
                  <a:srgbClr val="000000"/>
                </a:solidFill>
              </a:rPr>
              <a:t>or right </a:t>
            </a:r>
            <a:r>
              <a:rPr lang="en-US" sz="2400" dirty="0" smtClean="0">
                <a:solidFill>
                  <a:srgbClr val="000000"/>
                </a:solidFill>
              </a:rPr>
              <a:t>of</a:t>
            </a:r>
            <a:endParaRPr lang="en-US" sz="2400" dirty="0">
              <a:solidFill>
                <a:srgbClr val="000000"/>
              </a:solidFill>
            </a:endParaRPr>
          </a:p>
        </p:txBody>
      </p:sp>
      <p:graphicFrame>
        <p:nvGraphicFramePr>
          <p:cNvPr id="8" name="Object 7" descr="Q sub 3 left paranthesis mild outliers right paranthesis"/>
          <p:cNvGraphicFramePr>
            <a:graphicFrameLocks noChangeAspect="1"/>
          </p:cNvGraphicFramePr>
          <p:nvPr>
            <p:extLst>
              <p:ext uri="{D42A27DB-BD31-4B8C-83A1-F6EECF244321}">
                <p14:modId xmlns:p14="http://schemas.microsoft.com/office/powerpoint/2010/main" val="68952467"/>
              </p:ext>
            </p:extLst>
          </p:nvPr>
        </p:nvGraphicFramePr>
        <p:xfrm>
          <a:off x="3213968" y="5182539"/>
          <a:ext cx="1947068" cy="410368"/>
        </p:xfrm>
        <a:graphic>
          <a:graphicData uri="http://schemas.openxmlformats.org/presentationml/2006/ole">
            <mc:AlternateContent xmlns:mc="http://schemas.openxmlformats.org/markup-compatibility/2006">
              <mc:Choice xmlns:v="urn:schemas-microsoft-com:vml" Requires="v">
                <p:oleObj spid="_x0000_s99876" name="Equation" r:id="rId14" imgW="1206360" imgH="253800" progId="Equation.DSMT4">
                  <p:embed/>
                </p:oleObj>
              </mc:Choice>
              <mc:Fallback>
                <p:oleObj name="Equation" r:id="rId14" imgW="1206360" imgH="253800" progId="Equation.DSMT4">
                  <p:embed/>
                  <p:pic>
                    <p:nvPicPr>
                      <p:cNvPr id="0" name=""/>
                      <p:cNvPicPr/>
                      <p:nvPr/>
                    </p:nvPicPr>
                    <p:blipFill>
                      <a:blip r:embed="rId15"/>
                      <a:stretch>
                        <a:fillRect/>
                      </a:stretch>
                    </p:blipFill>
                    <p:spPr>
                      <a:xfrm>
                        <a:off x="3213968" y="5182539"/>
                        <a:ext cx="1947068" cy="41036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Title"/>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4.36: </a:t>
            </a:r>
            <a:r>
              <a:rPr lang="en-US" sz="3600" b="1" i="0" u="none" strike="noStrike" cap="none" dirty="0">
                <a:solidFill>
                  <a:srgbClr val="007FA3"/>
                </a:solidFill>
                <a:latin typeface="+mj-lt"/>
                <a:ea typeface="Arial"/>
                <a:cs typeface="Arial"/>
                <a:sym typeface="Arial"/>
              </a:rPr>
              <a:t>Investigating Outliers</a:t>
            </a:r>
            <a:endParaRPr sz="3600" b="1" i="0" u="none" strike="noStrike" cap="none" dirty="0">
              <a:solidFill>
                <a:srgbClr val="007FA3"/>
              </a:solidFill>
              <a:latin typeface="+mj-lt"/>
              <a:ea typeface="Arial"/>
              <a:cs typeface="Arial"/>
              <a:sym typeface="Arial"/>
            </a:endParaRPr>
          </a:p>
        </p:txBody>
      </p:sp>
      <p:sp>
        <p:nvSpPr>
          <p:cNvPr id="775" name="Text placeholder 2"/>
          <p:cNvSpPr txBox="1">
            <a:spLocks noGrp="1"/>
          </p:cNvSpPr>
          <p:nvPr>
            <p:ph type="body" idx="1"/>
          </p:nvPr>
        </p:nvSpPr>
        <p:spPr>
          <a:xfrm>
            <a:off x="457200" y="1600200"/>
            <a:ext cx="3962400" cy="538375"/>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1800" b="0" i="0" u="none" strike="noStrike" cap="none" dirty="0">
                <a:solidFill>
                  <a:srgbClr val="000000"/>
                </a:solidFill>
                <a:latin typeface="+mn-lt"/>
                <a:ea typeface="Arial"/>
                <a:cs typeface="Arial"/>
                <a:sym typeface="Arial"/>
              </a:rPr>
              <a:t>Home Market Value data</a:t>
            </a:r>
            <a:endParaRPr sz="1800" b="0" i="0" u="none" strike="noStrike" cap="none" dirty="0">
              <a:solidFill>
                <a:srgbClr val="000000"/>
              </a:solidFill>
              <a:latin typeface="+mn-lt"/>
              <a:ea typeface="Arial"/>
              <a:cs typeface="Arial"/>
              <a:sym typeface="Arial"/>
            </a:endParaRPr>
          </a:p>
        </p:txBody>
      </p:sp>
      <p:pic>
        <p:nvPicPr>
          <p:cNvPr id="2" name="Picture 1" descr="An Excel sheet has a table titled,, Home market Value. The table has 11 rows and five columns. The columns have the following headings from left to right. House Age, Square Feet, Z score, Market Value, Z score. The row entries are as follows. Row 1. 33, 1812, 0.5300, $90000, Negative 0.196. Row 2. 32, 1914, 0.9931, $104400, 1.168. Row 3. 32, 1842, 0.6662, $93300, 0.117. Row 4. 33, 1812, 0.5300, $91000, Negative 0.101. Row 5. 27, 1484, Negative 0.9592, $81300, Negative 1.020. Row 6. 27, 1520, Negative 0.7957, $100700, 0.818. Row 7. 28, 1520, Negative 0.7957, $87200, Negative 0.461. Row 8. 27, 1684, Negative 0.0511, $96700, 0.439. Row 9. 27, 1581, Negative 0.5188, $120700, 2.713. Row 10. Mean, 1695, Blank, 92069, Blank. Row 11. Standard Deviation, 220257, Blank, 10553.083, Blank."/>
          <p:cNvPicPr>
            <a:picLocks noChangeAspect="1"/>
          </p:cNvPicPr>
          <p:nvPr/>
        </p:nvPicPr>
        <p:blipFill>
          <a:blip r:embed="rId3"/>
          <a:stretch>
            <a:fillRect/>
          </a:stretch>
        </p:blipFill>
        <p:spPr>
          <a:xfrm>
            <a:off x="693968" y="2278886"/>
            <a:ext cx="3336464" cy="1823416"/>
          </a:xfrm>
          <a:prstGeom prst="rect">
            <a:avLst/>
          </a:prstGeom>
        </p:spPr>
      </p:pic>
      <p:pic>
        <p:nvPicPr>
          <p:cNvPr id="3" name="Picture 2" descr="A scatterplot titled, Market value versus house size plots market value versus square feet. The vertical axis plots market values from $70,000.00 to $130,000.00, in increments of 10000. The horizontal axis plots square feet from 1,400 to 2,600, in increments of 200. The plots are densely populated between square feet values 1400 and 1850 and market value $70000 and $110000. The maximum house value is marked at (1550, 120000). Plots are marked at (1900, 105000), (2050, 108000), (2100, 115000), (2360, 112000), and (2360, 113000). All values are estimated."/>
          <p:cNvPicPr>
            <a:picLocks noChangeAspect="1"/>
          </p:cNvPicPr>
          <p:nvPr/>
        </p:nvPicPr>
        <p:blipFill>
          <a:blip r:embed="rId4"/>
          <a:stretch>
            <a:fillRect/>
          </a:stretch>
        </p:blipFill>
        <p:spPr>
          <a:xfrm>
            <a:off x="4408385" y="2289214"/>
            <a:ext cx="3009468" cy="1840043"/>
          </a:xfrm>
          <a:prstGeom prst="rect">
            <a:avLst/>
          </a:prstGeom>
        </p:spPr>
      </p:pic>
      <p:sp>
        <p:nvSpPr>
          <p:cNvPr id="778" name="Text placeholder 3"/>
          <p:cNvSpPr txBox="1">
            <a:spLocks noGrp="1"/>
          </p:cNvSpPr>
          <p:nvPr>
            <p:ph type="body" idx="2"/>
          </p:nvPr>
        </p:nvSpPr>
        <p:spPr>
          <a:xfrm>
            <a:off x="457200" y="4279897"/>
            <a:ext cx="8229600" cy="1351283"/>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None of the </a:t>
            </a:r>
            <a:r>
              <a:rPr lang="en-US" sz="1800" b="0" i="1" u="none" strike="noStrike" cap="none" dirty="0">
                <a:solidFill>
                  <a:srgbClr val="000000"/>
                </a:solidFill>
                <a:latin typeface="+mn-lt"/>
                <a:sym typeface="Arial"/>
              </a:rPr>
              <a:t>z</a:t>
            </a:r>
            <a:r>
              <a:rPr lang="en-US" sz="1800" b="0" i="0" u="none" strike="noStrike" cap="none" dirty="0">
                <a:solidFill>
                  <a:srgbClr val="000000"/>
                </a:solidFill>
                <a:latin typeface="+mn-lt"/>
                <a:sym typeface="Arial"/>
              </a:rPr>
              <a:t>-scores exceed 3. However, while individual variables might not exhibit outliers, combinations of them might.</a:t>
            </a:r>
            <a:endParaRPr sz="1800" dirty="0">
              <a:latin typeface="+mn-lt"/>
            </a:endParaRPr>
          </a:p>
          <a:p>
            <a:pPr marL="741553" marR="0" lvl="1" indent="-284353" algn="l" rtl="0">
              <a:spcBef>
                <a:spcPts val="600"/>
              </a:spcBef>
              <a:spcAft>
                <a:spcPts val="0"/>
              </a:spcAft>
              <a:buClr>
                <a:srgbClr val="007FA3"/>
              </a:buClr>
              <a:buSzPct val="100000"/>
              <a:buFont typeface="Arial"/>
              <a:buChar char="–"/>
            </a:pPr>
            <a:r>
              <a:rPr lang="en-US" sz="1800" b="0" i="0" u="none" strike="noStrike" cap="none" dirty="0">
                <a:solidFill>
                  <a:srgbClr val="000000"/>
                </a:solidFill>
                <a:latin typeface="+mn-lt"/>
                <a:sym typeface="Arial"/>
              </a:rPr>
              <a:t>The last observation has a high market value ($120,700) but a relatively small house size (1,581 square feet) and may be an outlier.</a:t>
            </a:r>
            <a:endParaRPr sz="1800" b="0" i="0"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mj-lt"/>
              </a:rPr>
              <a:t>Using Descriptive Statistics to Analyze Survey Data</a:t>
            </a:r>
            <a:endParaRPr lang="en-US" dirty="0">
              <a:latin typeface="+mj-lt"/>
            </a:endParaRPr>
          </a:p>
        </p:txBody>
      </p:sp>
      <p:sp>
        <p:nvSpPr>
          <p:cNvPr id="6" name="Text Placeholder 5"/>
          <p:cNvSpPr>
            <a:spLocks noGrp="1"/>
          </p:cNvSpPr>
          <p:nvPr>
            <p:ph type="body" idx="1"/>
          </p:nvPr>
        </p:nvSpPr>
        <p:spPr>
          <a:xfrm>
            <a:off x="457200" y="1470661"/>
            <a:ext cx="8229600" cy="3870960"/>
          </a:xfrm>
        </p:spPr>
        <p:txBody>
          <a:bodyPr/>
          <a:lstStyle/>
          <a:p>
            <a:pPr marL="256032" indent="-256032">
              <a:buSzPct val="100000"/>
            </a:pPr>
            <a:r>
              <a:rPr lang="en-US" sz="2000" dirty="0" smtClean="0">
                <a:latin typeface="+mn-lt"/>
              </a:rPr>
              <a:t>Descriptive </a:t>
            </a:r>
            <a:r>
              <a:rPr lang="en-US" sz="2000" dirty="0">
                <a:latin typeface="+mn-lt"/>
              </a:rPr>
              <a:t>statistics tools </a:t>
            </a:r>
            <a:r>
              <a:rPr lang="en-US" sz="2000" dirty="0" smtClean="0">
                <a:latin typeface="+mn-lt"/>
              </a:rPr>
              <a:t>are extremely </a:t>
            </a:r>
            <a:r>
              <a:rPr lang="en-US" sz="2000" dirty="0">
                <a:latin typeface="+mn-lt"/>
              </a:rPr>
              <a:t>valuable for summarizing and analyzing survey data.</a:t>
            </a:r>
          </a:p>
          <a:p>
            <a:pPr marL="740664" lvl="1" indent="-283464">
              <a:buSzPct val="100000"/>
            </a:pPr>
            <a:r>
              <a:rPr lang="en-US" sz="2000" dirty="0" smtClean="0">
                <a:latin typeface="+mn-lt"/>
              </a:rPr>
              <a:t>Frequency </a:t>
            </a:r>
            <a:r>
              <a:rPr lang="en-US" sz="2000" dirty="0">
                <a:latin typeface="+mn-lt"/>
              </a:rPr>
              <a:t>distributions and histograms for the ratio variables </a:t>
            </a:r>
            <a:endParaRPr lang="en-US" sz="2000" dirty="0" smtClean="0">
              <a:latin typeface="+mn-lt"/>
            </a:endParaRPr>
          </a:p>
          <a:p>
            <a:pPr marL="740664" lvl="1" indent="-283464">
              <a:buSzPct val="100000"/>
            </a:pPr>
            <a:r>
              <a:rPr lang="en-US" sz="2000" dirty="0" smtClean="0">
                <a:latin typeface="+mn-lt"/>
              </a:rPr>
              <a:t>Descriptive </a:t>
            </a:r>
            <a:r>
              <a:rPr lang="en-US" sz="2000" dirty="0">
                <a:latin typeface="+mn-lt"/>
              </a:rPr>
              <a:t>statistical measures for the ratio variables using the </a:t>
            </a:r>
            <a:r>
              <a:rPr lang="en-US" sz="2000" dirty="0" smtClean="0">
                <a:latin typeface="+mn-lt"/>
              </a:rPr>
              <a:t>Descriptive Statistics tool</a:t>
            </a:r>
            <a:endParaRPr lang="en-US" sz="2000" dirty="0">
              <a:latin typeface="+mn-lt"/>
            </a:endParaRPr>
          </a:p>
          <a:p>
            <a:pPr marL="740664" lvl="1" indent="-283464">
              <a:buSzPct val="100000"/>
            </a:pPr>
            <a:r>
              <a:rPr lang="en-US" sz="2000" dirty="0" smtClean="0">
                <a:latin typeface="+mn-lt"/>
              </a:rPr>
              <a:t>Proportions </a:t>
            </a:r>
            <a:r>
              <a:rPr lang="en-US" sz="2000" dirty="0">
                <a:latin typeface="+mn-lt"/>
              </a:rPr>
              <a:t>for various attributes of the categorical variables in the </a:t>
            </a:r>
            <a:r>
              <a:rPr lang="en-US" sz="2000" dirty="0" smtClean="0">
                <a:latin typeface="+mn-lt"/>
              </a:rPr>
              <a:t>sample </a:t>
            </a:r>
          </a:p>
          <a:p>
            <a:pPr marL="740664" lvl="1" indent="-283464">
              <a:buSzPct val="100000"/>
            </a:pPr>
            <a:r>
              <a:rPr lang="en-US" sz="2000" dirty="0" smtClean="0">
                <a:latin typeface="+mn-lt"/>
              </a:rPr>
              <a:t>PivotTables </a:t>
            </a:r>
            <a:r>
              <a:rPr lang="en-US" sz="2000" dirty="0">
                <a:latin typeface="+mn-lt"/>
              </a:rPr>
              <a:t>that break down the averages of ratio variables </a:t>
            </a:r>
            <a:endParaRPr lang="en-US" sz="2000" dirty="0" smtClean="0">
              <a:latin typeface="+mn-lt"/>
            </a:endParaRPr>
          </a:p>
          <a:p>
            <a:pPr marL="740664" lvl="1" indent="-283464">
              <a:buSzPct val="100000"/>
            </a:pPr>
            <a:r>
              <a:rPr lang="en-US" sz="2000" dirty="0" smtClean="0">
                <a:latin typeface="+mn-lt"/>
              </a:rPr>
              <a:t>Cross-tabulations</a:t>
            </a:r>
            <a:endParaRPr lang="en-US" sz="2000" dirty="0">
              <a:latin typeface="+mn-lt"/>
            </a:endParaRPr>
          </a:p>
          <a:p>
            <a:pPr marL="740664" lvl="1" indent="-283464">
              <a:buSzPct val="100000"/>
            </a:pPr>
            <a:r>
              <a:rPr lang="en-US" sz="2000" dirty="0" smtClean="0">
                <a:latin typeface="+mn-lt"/>
              </a:rPr>
              <a:t>Z-scores </a:t>
            </a:r>
            <a:r>
              <a:rPr lang="en-US" sz="2000" dirty="0">
                <a:latin typeface="+mn-lt"/>
              </a:rPr>
              <a:t>for examination of potential </a:t>
            </a:r>
            <a:r>
              <a:rPr lang="en-US" sz="2000" dirty="0" smtClean="0">
                <a:latin typeface="+mn-lt"/>
              </a:rPr>
              <a:t>outliers</a:t>
            </a:r>
            <a:endParaRPr lang="en-US" sz="2000" dirty="0">
              <a:latin typeface="+mn-lt"/>
            </a:endParaRPr>
          </a:p>
        </p:txBody>
      </p:sp>
    </p:spTree>
    <p:extLst>
      <p:ext uri="{BB962C8B-B14F-4D97-AF65-F5344CB8AC3E}">
        <p14:creationId xmlns:p14="http://schemas.microsoft.com/office/powerpoint/2010/main" val="119181809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Statistical Thinking in Business Decisions</a:t>
            </a:r>
            <a:endParaRPr sz="3600" b="1" i="0" u="none" strike="noStrike" cap="none" dirty="0">
              <a:solidFill>
                <a:srgbClr val="007FA3"/>
              </a:solidFill>
              <a:latin typeface="+mj-lt"/>
              <a:ea typeface="Arial"/>
              <a:cs typeface="Arial"/>
              <a:sym typeface="Arial"/>
            </a:endParaRPr>
          </a:p>
        </p:txBody>
      </p:sp>
      <p:sp>
        <p:nvSpPr>
          <p:cNvPr id="784" name="Text placeholder 2"/>
          <p:cNvSpPr txBox="1">
            <a:spLocks noGrp="1"/>
          </p:cNvSpPr>
          <p:nvPr>
            <p:ph type="body" idx="1"/>
          </p:nvPr>
        </p:nvSpPr>
        <p:spPr>
          <a:xfrm>
            <a:off x="457200" y="1600200"/>
            <a:ext cx="8001000" cy="4213860"/>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000" b="1" i="0" u="none" strike="noStrike" cap="none" dirty="0">
                <a:solidFill>
                  <a:srgbClr val="000000"/>
                </a:solidFill>
                <a:latin typeface="+mn-lt"/>
                <a:sym typeface="Arial"/>
              </a:rPr>
              <a:t>Statistical Thinking </a:t>
            </a:r>
            <a:r>
              <a:rPr lang="en-US" sz="2000" b="0" i="0" u="none" strike="noStrike" cap="none" dirty="0">
                <a:solidFill>
                  <a:srgbClr val="000000"/>
                </a:solidFill>
                <a:latin typeface="+mn-lt"/>
                <a:sym typeface="Arial"/>
              </a:rPr>
              <a:t>is a philosophy of learning and action for improvement, based on principles that:</a:t>
            </a:r>
            <a:endParaRPr sz="2000" dirty="0">
              <a:latin typeface="+mn-lt"/>
            </a:endParaRPr>
          </a:p>
          <a:p>
            <a:pPr marL="741553" marR="0" lvl="1" indent="-284353" algn="l" rtl="0">
              <a:spcBef>
                <a:spcPts val="60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all work occurs in a system of interconnected processes</a:t>
            </a:r>
            <a:endParaRPr sz="2000" dirty="0">
              <a:latin typeface="+mn-lt"/>
            </a:endParaRPr>
          </a:p>
          <a:p>
            <a:pPr marL="741553" marR="0" lvl="1" indent="-284353" algn="l" rtl="0">
              <a:spcBef>
                <a:spcPts val="60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variation exists in all processes</a:t>
            </a:r>
            <a:endParaRPr sz="2000" dirty="0">
              <a:latin typeface="+mn-lt"/>
            </a:endParaRPr>
          </a:p>
          <a:p>
            <a:pPr marL="741553" marR="0" lvl="1" indent="-284353" algn="l" rtl="0">
              <a:spcBef>
                <a:spcPts val="60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better performance results from understanding and reducing variation</a:t>
            </a:r>
            <a:endParaRPr sz="2000" dirty="0">
              <a:latin typeface="+mn-lt"/>
            </a:endParaRPr>
          </a:p>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Work gets done in any organization through processes </a:t>
            </a:r>
            <a:r>
              <a:rPr lang="en-US" sz="2000" b="0" i="0" u="none" strike="noStrike" cap="none" dirty="0" smtClean="0">
                <a:solidFill>
                  <a:srgbClr val="000000"/>
                </a:solidFill>
                <a:latin typeface="+mn-lt"/>
                <a:sym typeface="Arial"/>
              </a:rPr>
              <a:t>- </a:t>
            </a:r>
            <a:r>
              <a:rPr lang="en-US" sz="2000" b="0" i="0" u="none" strike="noStrike" cap="none" dirty="0">
                <a:solidFill>
                  <a:srgbClr val="000000"/>
                </a:solidFill>
                <a:latin typeface="+mn-lt"/>
                <a:sym typeface="Arial"/>
              </a:rPr>
              <a:t>systematic ways of doing things that achieve desired results.</a:t>
            </a:r>
            <a:endParaRPr sz="2000" dirty="0">
              <a:latin typeface="+mn-lt"/>
            </a:endParaRPr>
          </a:p>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Understanding business processes provides the context for determining the effects of variation and the proper type of action to be taken.</a:t>
            </a:r>
            <a:endParaRPr sz="2000" b="0" i="0" u="none" strike="noStrike" cap="none" dirty="0">
              <a:solidFill>
                <a:schemeClr val="dk1"/>
              </a:solidFill>
              <a:latin typeface="+mn-lt"/>
              <a:sym typeface="Aria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4.37: </a:t>
            </a:r>
            <a:r>
              <a:rPr lang="en-US" sz="3600" b="1" i="0" u="none" strike="noStrike" cap="none" dirty="0">
                <a:solidFill>
                  <a:srgbClr val="007FA3"/>
                </a:solidFill>
                <a:latin typeface="+mj-lt"/>
                <a:ea typeface="Arial"/>
                <a:cs typeface="Arial"/>
                <a:sym typeface="Arial"/>
              </a:rPr>
              <a:t>Applying Statistical </a:t>
            </a:r>
            <a:r>
              <a:rPr lang="en-US" sz="3600" b="1" i="0" u="none" strike="noStrike" cap="none" dirty="0" smtClean="0">
                <a:solidFill>
                  <a:srgbClr val="007FA3"/>
                </a:solidFill>
                <a:latin typeface="+mj-lt"/>
                <a:ea typeface="Arial"/>
                <a:cs typeface="Arial"/>
                <a:sym typeface="Arial"/>
              </a:rPr>
              <a:t>Thinking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790" name="Text placeholder 2"/>
          <p:cNvSpPr txBox="1">
            <a:spLocks noGrp="1"/>
          </p:cNvSpPr>
          <p:nvPr>
            <p:ph type="body" idx="1"/>
          </p:nvPr>
        </p:nvSpPr>
        <p:spPr>
          <a:xfrm>
            <a:off x="457200" y="1600199"/>
            <a:ext cx="8229600" cy="1455421"/>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Excel file </a:t>
            </a:r>
            <a:r>
              <a:rPr lang="en-US" sz="2400" b="0" u="none" strike="noStrike" cap="none" dirty="0">
                <a:solidFill>
                  <a:srgbClr val="000000"/>
                </a:solidFill>
                <a:latin typeface="+mn-lt"/>
                <a:sym typeface="Arial"/>
              </a:rPr>
              <a:t>Surgery Infections</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Is month 12 simply random variation or some explainable phenomenon?</a:t>
            </a:r>
            <a:endParaRPr sz="2400" b="0" i="0" u="none" strike="noStrike" cap="none" dirty="0">
              <a:solidFill>
                <a:srgbClr val="000000"/>
              </a:solidFill>
              <a:latin typeface="+mn-lt"/>
              <a:sym typeface="Arial"/>
            </a:endParaRPr>
          </a:p>
        </p:txBody>
      </p:sp>
      <p:pic>
        <p:nvPicPr>
          <p:cNvPr id="2" name="Picture 1" descr="An Excel sheet displays a table and a graph. The table is titled, Surgery Infections and has 22 rows and 2 columns. The columns have the following headings from left to right. Month, Infections. The row entries are as follows. Row 1. 1, 1. Row 2. 2, 3. Row 3. 3, 3. Row 4. 4, 1. Row 5. 5, 3. Row 6. 6, 1. Row 7. 7, 1. Row 8. 8, 1. Row 9. 9, 1. Row 10. 10, 0. Row 11. 11, 2. Row 12. 12, 6. Row 13. 13, 2. Row 14. 14, 1. Row 15. 15, 2. Row 16. 16, 0. Row 17. 17, 1. Row 18. 18, 1. Row 19. 19, 1. Row 20. 20, 2. Row 21. 21, 1. Row 22. 22, 0. The mean value is 1.5833, standard deviation is 1.18019, Mean minus 3 Standard deviation is negative 1.95725, and Mean + 3 Standard deviation 5.12391. A graph titled number of infections, plots number of infections versus month. The horizontal axis is marked from 1 to 36. The vertical axis is marked from 1 to 7. The marked plots are. (1, 1), (2, 3), (3, 3), (4, 1), (5, 3), (6, 1), (7, 1), (8, 1), (9, 1), (10, 0), (11, 2), (12, 6), (13, 2), (14, 1), (15, 2), (16, 0), (17, 1), (18, 1), (19, 1), (20, 2), (21, 1), (22, 0), (23, 2), (24, 2), (25, 1), (26, 2), (27, 1), (28, 0), (29, 3), (30, 1), (31, 2), (32, 1), (33, 3), (34, 1), (35, 3), (36, 1). A line runs through all the marked plots. All values are estimated."/>
          <p:cNvPicPr>
            <a:picLocks noChangeAspect="1"/>
          </p:cNvPicPr>
          <p:nvPr/>
        </p:nvPicPr>
        <p:blipFill>
          <a:blip r:embed="rId3"/>
          <a:stretch>
            <a:fillRect/>
          </a:stretch>
        </p:blipFill>
        <p:spPr>
          <a:xfrm>
            <a:off x="1483023" y="3279777"/>
            <a:ext cx="4791112" cy="2505485"/>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4.37: Applying Statistical Thinking </a:t>
            </a:r>
            <a:r>
              <a:rPr lang="en-US" sz="2000" b="0" dirty="0" smtClean="0">
                <a:latin typeface="+mj-lt"/>
              </a:rPr>
              <a:t>(2 </a:t>
            </a:r>
            <a:r>
              <a:rPr lang="en-US" sz="2000" b="0" dirty="0">
                <a:latin typeface="+mj-lt"/>
              </a:rPr>
              <a:t>of 2)</a:t>
            </a:r>
            <a:endParaRPr sz="3600" b="1" i="0" u="none" strike="noStrike" cap="none" dirty="0">
              <a:solidFill>
                <a:srgbClr val="007FA3"/>
              </a:solidFill>
              <a:latin typeface="+mj-lt"/>
              <a:sym typeface="Arial"/>
            </a:endParaRPr>
          </a:p>
        </p:txBody>
      </p:sp>
      <p:sp>
        <p:nvSpPr>
          <p:cNvPr id="797" name="Text placeholder 2"/>
          <p:cNvSpPr txBox="1">
            <a:spLocks noGrp="1"/>
          </p:cNvSpPr>
          <p:nvPr>
            <p:ph type="body" idx="1"/>
          </p:nvPr>
        </p:nvSpPr>
        <p:spPr>
          <a:xfrm>
            <a:off x="457200" y="1600200"/>
            <a:ext cx="8229600" cy="571499"/>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Three-standard deviation empirical rule:</a:t>
            </a:r>
            <a:endParaRPr sz="2400" b="0" i="0" u="none" strike="noStrike" cap="none" dirty="0">
              <a:solidFill>
                <a:srgbClr val="000000"/>
              </a:solidFill>
              <a:latin typeface="+mn-lt"/>
              <a:ea typeface="Arial"/>
              <a:cs typeface="Arial"/>
              <a:sym typeface="Arial"/>
            </a:endParaRPr>
          </a:p>
        </p:txBody>
      </p:sp>
      <p:pic>
        <p:nvPicPr>
          <p:cNvPr id="2" name="Picture 1" descr="A graph titled, number of infections, plots number of infections versus month. The horizontal axis is marked from 1 to 36. The vertical axis is marked from 1 to 7. The marked plots are (1, 1), (2, 3), (3, 3), (4, 1), (5, 3), (6, 1), (7, 1), (8, 1), (9, 1), (10, 0), (11, 2), (12, 6), (13, 2), (14, 1), (15, 2), (16, 0), (17, 1), (18, 1), (19, 1), (20, 2), (21, 1), (22, 0), (23, 2), (24, 2), (25, 1), (26, 2), (27, 1), (28, 0), (29, 3), (30, 1), (31,2), (32,1), (33,3), (34,1), (35,3), (36,1). A line runs through all the marked plots. A horizontal line runs through the following plotted points. (1, 5.1), (2, 5.1), (3, 5.1), (4, 5.1), (5, 5.1), (6, 5.1), (7, 5.1), (8, 5.1), (9, 5.1), (10, 5.1), (11, 5.1), (12, 5.1), (13, 5.1), (14, 5.1), (15, 5.1), (16, 5.1), (17, 5.1), (18, 5.1), (19, 5.1), (20, 5.1), (21, 5.1), (22, 5.1), (23, 5.1), (24, 5.1), (25, 5.1), (26, 5.1), (27, 5.1), (28, 5.1), (29, 5.1), (30, 5.1), (31, 5.1), (32, 5.1), (33, 5.1), (34, 5.1), (35, 5.1), and (36, 5.1). The two lines intersect at a plot (12, 5.1). A horizontal line runs through the following plotted points. (1, 0), (2, 0), (3, 0), (4, 0), (5, 0), (6, 0), (7, 0), (8, 0), (9, 0), (10, 0), (11, 0), (12, 0), (13, 0), (14, 0), (15, 0), (16, 0), (17, 0), (18, 0), (19, 0), (20, 0), (21, 0), (22, 0), (23, 0), (24, 0), (25, 0), (26, 0), (27, 0), (28, 0), (29, 0), (30, 0), (31, 0), (32, 0), (33, 0), (34, 0), (35, 0), and (36, 0)All values are estimated."/>
          <p:cNvPicPr>
            <a:picLocks noChangeAspect="1"/>
          </p:cNvPicPr>
          <p:nvPr/>
        </p:nvPicPr>
        <p:blipFill>
          <a:blip r:embed="rId3"/>
          <a:stretch>
            <a:fillRect/>
          </a:stretch>
        </p:blipFill>
        <p:spPr>
          <a:xfrm>
            <a:off x="1401262" y="2332104"/>
            <a:ext cx="6085444" cy="2765607"/>
          </a:xfrm>
          <a:prstGeom prst="rect">
            <a:avLst/>
          </a:prstGeom>
        </p:spPr>
      </p:pic>
      <p:sp>
        <p:nvSpPr>
          <p:cNvPr id="799" name="Text placeholder 3"/>
          <p:cNvSpPr txBox="1">
            <a:spLocks noGrp="1"/>
          </p:cNvSpPr>
          <p:nvPr>
            <p:ph type="body" idx="2"/>
          </p:nvPr>
        </p:nvSpPr>
        <p:spPr>
          <a:xfrm>
            <a:off x="457200" y="5258117"/>
            <a:ext cx="8229600" cy="1005523"/>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This suggests that month 12 is statistically different from the rest of the data.</a:t>
            </a:r>
            <a:endParaRPr sz="2400" b="0" i="0" u="none" strike="noStrike" cap="none" dirty="0">
              <a:solidFill>
                <a:schemeClr val="dk1"/>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Variability in Samples</a:t>
            </a:r>
            <a:endParaRPr sz="3600" b="1" i="0" u="none" strike="noStrike" cap="none" dirty="0">
              <a:solidFill>
                <a:srgbClr val="007FA3"/>
              </a:solidFill>
              <a:latin typeface="+mj-lt"/>
              <a:ea typeface="Arial"/>
              <a:cs typeface="Arial"/>
              <a:sym typeface="Arial"/>
            </a:endParaRPr>
          </a:p>
        </p:txBody>
      </p:sp>
      <p:sp>
        <p:nvSpPr>
          <p:cNvPr id="805" name="Text placeholder 2"/>
          <p:cNvSpPr txBox="1">
            <a:spLocks noGrp="1"/>
          </p:cNvSpPr>
          <p:nvPr>
            <p:ph type="body" idx="1"/>
          </p:nvPr>
        </p:nvSpPr>
        <p:spPr>
          <a:xfrm>
            <a:off x="457200" y="1600201"/>
            <a:ext cx="8229600" cy="3359726"/>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Different samples from any population will vary.</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They will have different means, standard deviations, and other statistical </a:t>
            </a:r>
            <a:r>
              <a:rPr lang="en-US" sz="2400" b="0" i="0" u="none" strike="noStrike" cap="none" dirty="0" smtClean="0">
                <a:solidFill>
                  <a:srgbClr val="000000"/>
                </a:solidFill>
                <a:latin typeface="+mn-lt"/>
                <a:sym typeface="Arial"/>
              </a:rPr>
              <a:t>measures.</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They will have differences in the shapes of histograms.</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Samples are extremely sensitive to the sample size </a:t>
            </a:r>
            <a:r>
              <a:rPr lang="en-US" sz="2400" b="0" i="0" u="none" strike="noStrike" cap="none" dirty="0" smtClean="0">
                <a:solidFill>
                  <a:srgbClr val="000000"/>
                </a:solidFill>
                <a:latin typeface="+mn-lt"/>
                <a:sym typeface="Arial"/>
              </a:rPr>
              <a:t>- </a:t>
            </a:r>
            <a:r>
              <a:rPr lang="en-US" sz="2400" b="0" i="0" u="none" strike="noStrike" cap="none" dirty="0">
                <a:solidFill>
                  <a:srgbClr val="000000"/>
                </a:solidFill>
                <a:latin typeface="+mn-lt"/>
                <a:sym typeface="Arial"/>
              </a:rPr>
              <a:t>the number of observations included in the samples.</a:t>
            </a:r>
            <a:endParaRPr sz="2400" b="0" i="0" u="none" strike="noStrike" cap="none" dirty="0">
              <a:solidFill>
                <a:schemeClr val="dk1"/>
              </a:solidFill>
              <a:latin typeface="+mn-lt"/>
              <a:sym typeface="Aria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Pearson 508">
      <a:dk1>
        <a:srgbClr val="000000"/>
      </a:dk1>
      <a:lt1>
        <a:srgbClr val="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2334</TotalTime>
  <Words>4728</Words>
  <Application>Microsoft Office PowerPoint</Application>
  <PresentationFormat>On-screen Show (4:3)</PresentationFormat>
  <Paragraphs>515</Paragraphs>
  <Slides>100</Slides>
  <Notes>89</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05" baseType="lpstr">
      <vt:lpstr>Arial</vt:lpstr>
      <vt:lpstr>Noto Sans Symbols</vt:lpstr>
      <vt:lpstr>Verdana</vt:lpstr>
      <vt:lpstr>508 Lecture</vt:lpstr>
      <vt:lpstr>Equation</vt:lpstr>
      <vt:lpstr>Business Analytics: Methods, Models, and Decisions</vt:lpstr>
      <vt:lpstr>Statistics</vt:lpstr>
      <vt:lpstr>Metrics and Data Classification</vt:lpstr>
      <vt:lpstr>Types of Metrics</vt:lpstr>
      <vt:lpstr>Measurement Scales</vt:lpstr>
      <vt:lpstr>Example 4.1: Classifying Data Elements</vt:lpstr>
      <vt:lpstr>Frequency Distributions and Histograms</vt:lpstr>
      <vt:lpstr>Frequency Distributions for Categorical Data</vt:lpstr>
      <vt:lpstr>Example 4.2: Constructing a Frequency Distribution for Items in the Purchase Orders Database (1 of 2)</vt:lpstr>
      <vt:lpstr>Example 4.2: Constructing a Frequency Distribution for Items in the Purchase Orders Database (2 of 2)</vt:lpstr>
      <vt:lpstr>Relative Frequency Distributions</vt:lpstr>
      <vt:lpstr>Example 4.3: Constructing a Relative Frequency Distribution for Items in the Purchase Orders Database</vt:lpstr>
      <vt:lpstr>Frequency Distributions for Numerical Data</vt:lpstr>
      <vt:lpstr>Example 4.4: Frequency and Relative Frequency Distribution for Start fraction a over p end fraction Terms</vt:lpstr>
      <vt:lpstr>Excel Histogram Tool</vt:lpstr>
      <vt:lpstr>Histogram Dialog</vt:lpstr>
      <vt:lpstr>Using Bin Ranges</vt:lpstr>
      <vt:lpstr>Example 4.5: Using the Histogram Tool (1 of 2)</vt:lpstr>
      <vt:lpstr>Example 4.5 Using the Histogram Tool (2 of 2)</vt:lpstr>
      <vt:lpstr>Grouped Frequency Distributions</vt:lpstr>
      <vt:lpstr>Example 4.6: Constructing a Frequency Distribution and Histogram for Cost Per Order(1 of 2)</vt:lpstr>
      <vt:lpstr>Example 4.6: Constructing a Frequency Distribution and Histogram for Cost Per Order (2 of 2)</vt:lpstr>
      <vt:lpstr>Cumulative Relative Frequency Distributions</vt:lpstr>
      <vt:lpstr>Example 4.7: Computing Cumulative Relative Frequencies</vt:lpstr>
      <vt:lpstr>Constructing Frequency Distributions Using PivotTables</vt:lpstr>
      <vt:lpstr>Example 4.8:Constructing a Grouped Frequency Distribution Using PivotTables (1 of 3)</vt:lpstr>
      <vt:lpstr>Example 4.8:Constructing a Grouped Frequency Distribution Using PivotTables (2 of 3)</vt:lpstr>
      <vt:lpstr>Example 4.8:Constructing a Grouped Frequency Distribution Using PivotTables (3 of 3)</vt:lpstr>
      <vt:lpstr>Percentiles</vt:lpstr>
      <vt:lpstr>Examples 4.9 and 4.10: Computing Percentiles</vt:lpstr>
      <vt:lpstr>Example 4.11: Excel Rank and Percentile Tool</vt:lpstr>
      <vt:lpstr>Quartiles</vt:lpstr>
      <vt:lpstr>Example 4.12: Computing Quartiles in Excel</vt:lpstr>
      <vt:lpstr>Cross-Tabulations</vt:lpstr>
      <vt:lpstr>Example 4.13: Constructing a Cross-Tabulation</vt:lpstr>
      <vt:lpstr>Cross-Tabulation Visualization: Chart of Regional Sales by Product</vt:lpstr>
      <vt:lpstr>Populations and Samples</vt:lpstr>
      <vt:lpstr>Understanding Statistical Notation</vt:lpstr>
      <vt:lpstr>Measures of Location: Arithmetic Mean</vt:lpstr>
      <vt:lpstr>Example 4.14: Computing Mean Cost Per Order</vt:lpstr>
      <vt:lpstr>Measures of Location: Median</vt:lpstr>
      <vt:lpstr>Example 4.15: Finding the Median Cost Per Order</vt:lpstr>
      <vt:lpstr>Measures of Location: Mode</vt:lpstr>
      <vt:lpstr>Example 4.16: Finding the Mode</vt:lpstr>
      <vt:lpstr>Measures of Location: Midrange</vt:lpstr>
      <vt:lpstr>Example 4.17: Computing the Midrange</vt:lpstr>
      <vt:lpstr>Example 4.18:Quoting Computer Repair Times (1 of 2)</vt:lpstr>
      <vt:lpstr>Example 4.18:Quoting Computer Repair Times (2 of 2)</vt:lpstr>
      <vt:lpstr>Measures of Dispersion</vt:lpstr>
      <vt:lpstr>Measures of Dispersion: Range</vt:lpstr>
      <vt:lpstr>Example 4.19: Computing the Range</vt:lpstr>
      <vt:lpstr>Measures of Dispersion: Interquartile Range</vt:lpstr>
      <vt:lpstr>Example 4.20: Computing the Interquartile Range</vt:lpstr>
      <vt:lpstr>Measures of Dispersion: Variance</vt:lpstr>
      <vt:lpstr>Example 4.21: Computing the Variance</vt:lpstr>
      <vt:lpstr>Measures of Dispersion: Standard Deviation</vt:lpstr>
      <vt:lpstr>Example 4.22: Computing the Standard Deviation</vt:lpstr>
      <vt:lpstr>Standard Deviation as a Measure of Risk</vt:lpstr>
      <vt:lpstr>Chebyshev’s Theorem</vt:lpstr>
      <vt:lpstr>Example 4.23:  Applying Chebyshev’s Theorem</vt:lpstr>
      <vt:lpstr>Empirical Rules</vt:lpstr>
      <vt:lpstr>Process Capability Index</vt:lpstr>
      <vt:lpstr>Example 4.24: Using Empirical Rules to Measure the Capability of a Manufacturing Process</vt:lpstr>
      <vt:lpstr>Standardized Values</vt:lpstr>
      <vt:lpstr>Properties of z-Scores</vt:lpstr>
      <vt:lpstr>Example 4.25: Computing z-Scores</vt:lpstr>
      <vt:lpstr>Coefficient of Variation</vt:lpstr>
      <vt:lpstr>Example 4.26: Applying the Coefficient of Variation</vt:lpstr>
      <vt:lpstr>Measures of Shape: Skewness</vt:lpstr>
      <vt:lpstr>Coefficient of Skewness</vt:lpstr>
      <vt:lpstr>Example 4.27: Measuring Skewness</vt:lpstr>
      <vt:lpstr>Measures of Shape: Kurtosis</vt:lpstr>
      <vt:lpstr>Excel Function for Kurtosis</vt:lpstr>
      <vt:lpstr>Excel Descriptive Statistics Tool</vt:lpstr>
      <vt:lpstr>Example 4.28: Using the Descriptive Statistics Tool</vt:lpstr>
      <vt:lpstr>Descriptive Statistics for Frequency Distributions</vt:lpstr>
      <vt:lpstr>Example 4.29: Computing Statistical Measures from Frequency Distributions</vt:lpstr>
      <vt:lpstr>Grouped Data</vt:lpstr>
      <vt:lpstr>Example 4.30: Computing Descriptive Statistics for a Grouped Frequency Distribution</vt:lpstr>
      <vt:lpstr>Descriptive Statistics for Categorical Data: The Proportion</vt:lpstr>
      <vt:lpstr>Example 4.31: Computing a Proportion</vt:lpstr>
      <vt:lpstr>Statistics in PivotTables</vt:lpstr>
      <vt:lpstr>Example 4.32: Statistical Measures in PivotTables</vt:lpstr>
      <vt:lpstr>Measures of Association</vt:lpstr>
      <vt:lpstr>Measures of Association: Covariance</vt:lpstr>
      <vt:lpstr>Example 4.33: Computing the Covariance</vt:lpstr>
      <vt:lpstr>Measures of Association: Correlation</vt:lpstr>
      <vt:lpstr>Examples of Correlation</vt:lpstr>
      <vt:lpstr>Example 4.34: Computing the Correlation Coefficient</vt:lpstr>
      <vt:lpstr>Notes on the CORREL Function</vt:lpstr>
      <vt:lpstr>Excel Correlation Tool</vt:lpstr>
      <vt:lpstr>Example 4.35: Using the Correlation Tool</vt:lpstr>
      <vt:lpstr>Identifying Outliers</vt:lpstr>
      <vt:lpstr>Example 4.36: Investigating Outliers</vt:lpstr>
      <vt:lpstr>Using Descriptive Statistics to Analyze Survey Data</vt:lpstr>
      <vt:lpstr>Statistical Thinking in Business Decisions</vt:lpstr>
      <vt:lpstr>Example 4.37: Applying Statistical Thinking (1 of 2)</vt:lpstr>
      <vt:lpstr>Example 4.37: Applying Statistical Thinking (2 of 2)</vt:lpstr>
      <vt:lpstr>Variability in Samples</vt:lpstr>
      <vt:lpstr>Example 4.38: Variation in Sample Data</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Analytics: Methods, Models, and Decisions, 3e</dc:title>
  <dc:subject>Math</dc:subject>
  <dc:creator>Evans</dc:creator>
  <cp:keywords>Math</cp:keywords>
  <cp:lastModifiedBy>Gunasekaran Meena, Swetha (Cognizant)</cp:lastModifiedBy>
  <cp:revision>407</cp:revision>
  <dcterms:modified xsi:type="dcterms:W3CDTF">2019-03-06T07:44:49Z</dcterms:modified>
</cp:coreProperties>
</file>